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8"/>
  </p:notesMasterIdLst>
  <p:sldIdLst>
    <p:sldId id="256" r:id="rId3"/>
    <p:sldId id="259" r:id="rId4"/>
    <p:sldId id="263" r:id="rId5"/>
    <p:sldId id="275" r:id="rId6"/>
    <p:sldId id="270" r:id="rId7"/>
    <p:sldId id="271" r:id="rId8"/>
    <p:sldId id="283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9" r:id="rId18"/>
    <p:sldId id="310" r:id="rId19"/>
    <p:sldId id="311" r:id="rId20"/>
    <p:sldId id="312" r:id="rId21"/>
    <p:sldId id="317" r:id="rId22"/>
    <p:sldId id="313" r:id="rId23"/>
    <p:sldId id="314" r:id="rId24"/>
    <p:sldId id="315" r:id="rId25"/>
    <p:sldId id="316" r:id="rId26"/>
    <p:sldId id="30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00"/>
    <a:srgbClr val="006600"/>
    <a:srgbClr val="921C00"/>
    <a:srgbClr val="003600"/>
    <a:srgbClr val="DA2A00"/>
    <a:srgbClr val="00CC00"/>
    <a:srgbClr val="5DFF5D"/>
    <a:srgbClr val="6600CC"/>
    <a:srgbClr val="00EA00"/>
    <a:srgbClr val="F4FB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95" autoAdjust="0"/>
  </p:normalViewPr>
  <p:slideViewPr>
    <p:cSldViewPr>
      <p:cViewPr varScale="1">
        <p:scale>
          <a:sx n="87" d="100"/>
          <a:sy n="87" d="100"/>
        </p:scale>
        <p:origin x="-4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2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26BCE-E383-4065-8E39-2C9B4C3C32A0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161396-4034-41C9-BA05-C4D4FF167910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rgbClr val="00CC00"/>
          </a:solidFill>
        </a:ln>
      </dgm:spPr>
      <dgm:t>
        <a:bodyPr/>
        <a:lstStyle/>
        <a:p>
          <a:pPr algn="r"/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1 уровень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D5E2CF4B-7758-4D69-8A35-7172FA4839B4}" type="parTrans" cxnId="{B4C8420B-6077-4B80-89CE-10698B5B41FF}">
      <dgm:prSet/>
      <dgm:spPr/>
      <dgm:t>
        <a:bodyPr/>
        <a:lstStyle/>
        <a:p>
          <a:endParaRPr lang="ru-RU"/>
        </a:p>
      </dgm:t>
    </dgm:pt>
    <dgm:pt modelId="{EEB497C8-29D8-49A1-A8ED-C0E3997DE0CE}" type="sibTrans" cxnId="{B4C8420B-6077-4B80-89CE-10698B5B41FF}">
      <dgm:prSet/>
      <dgm:spPr/>
      <dgm:t>
        <a:bodyPr/>
        <a:lstStyle/>
        <a:p>
          <a:endParaRPr lang="ru-RU"/>
        </a:p>
      </dgm:t>
    </dgm:pt>
    <dgm:pt modelId="{FFF52E57-4537-48BA-94B7-195ACF8E4767}">
      <dgm:prSet phldrT="[Текст]" custT="1"/>
      <dgm:spPr/>
      <dgm:t>
        <a:bodyPr/>
        <a:lstStyle/>
        <a:p>
          <a:pPr algn="l"/>
          <a:endParaRPr lang="ru-RU" sz="2800" dirty="0" smtClean="0">
            <a:solidFill>
              <a:srgbClr val="FF6600"/>
            </a:solidFill>
          </a:endParaRPr>
        </a:p>
        <a:p>
          <a:pPr algn="l"/>
          <a:endParaRPr lang="ru-RU" sz="2800" dirty="0" smtClean="0">
            <a:solidFill>
              <a:srgbClr val="FF6600"/>
            </a:solidFill>
          </a:endParaRPr>
        </a:p>
        <a:p>
          <a:pPr algn="l"/>
          <a:r>
            <a:rPr lang="ru-RU" sz="2800" b="0" dirty="0" smtClean="0">
              <a:solidFill>
                <a:srgbClr val="6600CC"/>
              </a:solidFill>
            </a:rPr>
            <a:t>Воспроизводящая деятельность</a:t>
          </a:r>
          <a:endParaRPr lang="ru-RU" sz="2800" b="0" dirty="0">
            <a:solidFill>
              <a:srgbClr val="6600CC"/>
            </a:solidFill>
          </a:endParaRPr>
        </a:p>
      </dgm:t>
    </dgm:pt>
    <dgm:pt modelId="{1E8D5227-8997-47DB-9743-06EFB6609F55}" type="parTrans" cxnId="{10C18E4E-0E7E-4C72-A6CD-37C5C4B643B0}">
      <dgm:prSet/>
      <dgm:spPr/>
      <dgm:t>
        <a:bodyPr/>
        <a:lstStyle/>
        <a:p>
          <a:endParaRPr lang="ru-RU"/>
        </a:p>
      </dgm:t>
    </dgm:pt>
    <dgm:pt modelId="{92FE3898-89E3-4105-81D6-04C1D7DF4A96}" type="sibTrans" cxnId="{10C18E4E-0E7E-4C72-A6CD-37C5C4B643B0}">
      <dgm:prSet/>
      <dgm:spPr/>
      <dgm:t>
        <a:bodyPr/>
        <a:lstStyle/>
        <a:p>
          <a:endParaRPr lang="ru-RU"/>
        </a:p>
      </dgm:t>
    </dgm:pt>
    <dgm:pt modelId="{B4FAE205-E7D2-4833-8243-2F192FC6F39C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rgbClr val="00CC00"/>
          </a:solidFill>
        </a:ln>
      </dgm:spPr>
      <dgm:t>
        <a:bodyPr/>
        <a:lstStyle/>
        <a:p>
          <a:pPr algn="r"/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2 уровень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6AB5D9B9-92C5-4AC2-9E36-3C81C88A3880}" type="parTrans" cxnId="{92F76B82-2A47-4641-8BD2-BACFD5B67CE5}">
      <dgm:prSet/>
      <dgm:spPr/>
      <dgm:t>
        <a:bodyPr/>
        <a:lstStyle/>
        <a:p>
          <a:endParaRPr lang="ru-RU"/>
        </a:p>
      </dgm:t>
    </dgm:pt>
    <dgm:pt modelId="{66537681-97D8-4735-9176-CB75C2FD2841}" type="sibTrans" cxnId="{92F76B82-2A47-4641-8BD2-BACFD5B67CE5}">
      <dgm:prSet/>
      <dgm:spPr/>
      <dgm:t>
        <a:bodyPr/>
        <a:lstStyle/>
        <a:p>
          <a:endParaRPr lang="ru-RU"/>
        </a:p>
      </dgm:t>
    </dgm:pt>
    <dgm:pt modelId="{276154E5-C4C9-48B0-BC1D-96DFA7894AD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2800" b="0" dirty="0" smtClean="0">
              <a:solidFill>
                <a:srgbClr val="6600CC"/>
              </a:solidFill>
            </a:rPr>
            <a:t>Воспроизводящая деятельность с элементами </a:t>
          </a:r>
          <a:r>
            <a:rPr lang="ru-RU" sz="2800" b="0" dirty="0" err="1" smtClean="0">
              <a:solidFill>
                <a:srgbClr val="6600CC"/>
              </a:solidFill>
            </a:rPr>
            <a:t>творческ-ого</a:t>
          </a:r>
          <a:r>
            <a:rPr lang="ru-RU" sz="2800" b="0" dirty="0" smtClean="0">
              <a:solidFill>
                <a:srgbClr val="6600CC"/>
              </a:solidFill>
            </a:rPr>
            <a:t> подхода</a:t>
          </a:r>
          <a:endParaRPr lang="ru-RU" sz="2800" b="0" dirty="0">
            <a:solidFill>
              <a:srgbClr val="6600CC"/>
            </a:solidFill>
          </a:endParaRPr>
        </a:p>
      </dgm:t>
    </dgm:pt>
    <dgm:pt modelId="{161A0CE2-ED21-4720-A2DD-7CA6864A68BE}" type="parTrans" cxnId="{3F8165B2-72B0-4877-BB1D-C303C7169B46}">
      <dgm:prSet/>
      <dgm:spPr/>
      <dgm:t>
        <a:bodyPr/>
        <a:lstStyle/>
        <a:p>
          <a:endParaRPr lang="ru-RU"/>
        </a:p>
      </dgm:t>
    </dgm:pt>
    <dgm:pt modelId="{4CC285AC-7D81-4CE6-A601-87B160ADA597}" type="sibTrans" cxnId="{3F8165B2-72B0-4877-BB1D-C303C7169B46}">
      <dgm:prSet/>
      <dgm:spPr/>
      <dgm:t>
        <a:bodyPr/>
        <a:lstStyle/>
        <a:p>
          <a:endParaRPr lang="ru-RU"/>
        </a:p>
      </dgm:t>
    </dgm:pt>
    <dgm:pt modelId="{B81BD382-4C36-41EC-B68E-82AE22E51B97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rgbClr val="00CC00"/>
          </a:solidFill>
        </a:ln>
      </dgm:spPr>
      <dgm:t>
        <a:bodyPr/>
        <a:lstStyle/>
        <a:p>
          <a:pPr algn="r"/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3 уровень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B10CC8F4-A0B2-4669-87CD-4125279E63F7}" type="parTrans" cxnId="{9518ECF7-000C-46B6-BEC7-30C3BFCD7F34}">
      <dgm:prSet/>
      <dgm:spPr/>
      <dgm:t>
        <a:bodyPr/>
        <a:lstStyle/>
        <a:p>
          <a:endParaRPr lang="ru-RU"/>
        </a:p>
      </dgm:t>
    </dgm:pt>
    <dgm:pt modelId="{6C5D1DCB-82FA-46C1-A5D9-66C4034D889D}" type="sibTrans" cxnId="{9518ECF7-000C-46B6-BEC7-30C3BFCD7F34}">
      <dgm:prSet/>
      <dgm:spPr/>
      <dgm:t>
        <a:bodyPr/>
        <a:lstStyle/>
        <a:p>
          <a:endParaRPr lang="ru-RU"/>
        </a:p>
      </dgm:t>
    </dgm:pt>
    <dgm:pt modelId="{2FC70DC9-C6C1-4A50-B06B-F6E065A2FAB3}">
      <dgm:prSet phldrT="[Текст]" custT="1"/>
      <dgm:spPr/>
      <dgm:t>
        <a:bodyPr/>
        <a:lstStyle/>
        <a:p>
          <a:pPr algn="l"/>
          <a:endParaRPr lang="ru-RU" sz="2800" dirty="0" smtClean="0">
            <a:solidFill>
              <a:srgbClr val="FF6600"/>
            </a:solidFill>
          </a:endParaRPr>
        </a:p>
        <a:p>
          <a:pPr algn="l"/>
          <a:endParaRPr lang="ru-RU" sz="2800" dirty="0" smtClean="0">
            <a:solidFill>
              <a:srgbClr val="FF6600"/>
            </a:solidFill>
          </a:endParaRPr>
        </a:p>
        <a:p>
          <a:pPr algn="l"/>
          <a:r>
            <a:rPr lang="ru-RU" sz="2800" b="0" dirty="0" err="1" smtClean="0">
              <a:solidFill>
                <a:srgbClr val="6600CC"/>
              </a:solidFill>
            </a:rPr>
            <a:t>Твор-ческая</a:t>
          </a:r>
          <a:r>
            <a:rPr lang="ru-RU" sz="2800" b="0" dirty="0" smtClean="0">
              <a:solidFill>
                <a:srgbClr val="6600CC"/>
              </a:solidFill>
            </a:rPr>
            <a:t> деятельность</a:t>
          </a:r>
          <a:endParaRPr lang="ru-RU" sz="2800" b="0" dirty="0">
            <a:solidFill>
              <a:srgbClr val="6600CC"/>
            </a:solidFill>
          </a:endParaRPr>
        </a:p>
      </dgm:t>
    </dgm:pt>
    <dgm:pt modelId="{41CB5E76-1B35-4474-BCFF-1D0E1195E2B5}" type="parTrans" cxnId="{7FE3FB08-C015-4C13-B87E-FDB43EC896A4}">
      <dgm:prSet/>
      <dgm:spPr/>
      <dgm:t>
        <a:bodyPr/>
        <a:lstStyle/>
        <a:p>
          <a:endParaRPr lang="ru-RU"/>
        </a:p>
      </dgm:t>
    </dgm:pt>
    <dgm:pt modelId="{792BAD2E-BDBF-4A3C-9D34-DC0737F8C0A8}" type="sibTrans" cxnId="{7FE3FB08-C015-4C13-B87E-FDB43EC896A4}">
      <dgm:prSet/>
      <dgm:spPr/>
      <dgm:t>
        <a:bodyPr/>
        <a:lstStyle/>
        <a:p>
          <a:endParaRPr lang="ru-RU"/>
        </a:p>
      </dgm:t>
    </dgm:pt>
    <dgm:pt modelId="{07EC9627-0C7E-4C56-BCC8-7ED4F39FBF8E}" type="pres">
      <dgm:prSet presAssocID="{9FC26BCE-E383-4065-8E39-2C9B4C3C32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9CD8B1-F54D-4C53-8119-61DD74F3662D}" type="pres">
      <dgm:prSet presAssocID="{50161396-4034-41C9-BA05-C4D4FF167910}" presName="compositeNode" presStyleCnt="0">
        <dgm:presLayoutVars>
          <dgm:bulletEnabled val="1"/>
        </dgm:presLayoutVars>
      </dgm:prSet>
      <dgm:spPr/>
    </dgm:pt>
    <dgm:pt modelId="{D0B0D9EC-57F7-4BAD-8948-B96F6B14F37A}" type="pres">
      <dgm:prSet presAssocID="{50161396-4034-41C9-BA05-C4D4FF167910}" presName="bgRect" presStyleLbl="node1" presStyleIdx="0" presStyleCnt="3" custScaleY="144269"/>
      <dgm:spPr/>
      <dgm:t>
        <a:bodyPr/>
        <a:lstStyle/>
        <a:p>
          <a:endParaRPr lang="ru-RU"/>
        </a:p>
      </dgm:t>
    </dgm:pt>
    <dgm:pt modelId="{C49835BA-880C-44C4-9821-DE201606C555}" type="pres">
      <dgm:prSet presAssocID="{50161396-4034-41C9-BA05-C4D4FF16791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26FCA-8B15-479F-97BC-4126F615785B}" type="pres">
      <dgm:prSet presAssocID="{50161396-4034-41C9-BA05-C4D4FF16791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3E698-C4CC-4DAC-9C98-64AC44634F7C}" type="pres">
      <dgm:prSet presAssocID="{EEB497C8-29D8-49A1-A8ED-C0E3997DE0CE}" presName="hSp" presStyleCnt="0"/>
      <dgm:spPr/>
    </dgm:pt>
    <dgm:pt modelId="{05DB0CCF-38C9-4486-A692-F60DE410B1C6}" type="pres">
      <dgm:prSet presAssocID="{EEB497C8-29D8-49A1-A8ED-C0E3997DE0CE}" presName="vProcSp" presStyleCnt="0"/>
      <dgm:spPr/>
    </dgm:pt>
    <dgm:pt modelId="{FB8943BF-E193-4D81-8744-B9202B7B82C1}" type="pres">
      <dgm:prSet presAssocID="{EEB497C8-29D8-49A1-A8ED-C0E3997DE0CE}" presName="vSp1" presStyleCnt="0"/>
      <dgm:spPr/>
    </dgm:pt>
    <dgm:pt modelId="{77710D75-2A9F-4D7F-A718-EFFF88D1C9DE}" type="pres">
      <dgm:prSet presAssocID="{EEB497C8-29D8-49A1-A8ED-C0E3997DE0CE}" presName="simulatedConn" presStyleLbl="solidFgAcc1" presStyleIdx="0" presStyleCnt="2"/>
      <dgm:spPr>
        <a:solidFill>
          <a:srgbClr val="5DFF5D"/>
        </a:solidFill>
      </dgm:spPr>
      <dgm:t>
        <a:bodyPr/>
        <a:lstStyle/>
        <a:p>
          <a:endParaRPr lang="ru-RU"/>
        </a:p>
      </dgm:t>
    </dgm:pt>
    <dgm:pt modelId="{265EB32F-C19C-4B1D-AEA6-4ABAF6D298AA}" type="pres">
      <dgm:prSet presAssocID="{EEB497C8-29D8-49A1-A8ED-C0E3997DE0CE}" presName="vSp2" presStyleCnt="0"/>
      <dgm:spPr/>
    </dgm:pt>
    <dgm:pt modelId="{4067C2DB-F024-4FD2-BB44-6A5C8D261E04}" type="pres">
      <dgm:prSet presAssocID="{EEB497C8-29D8-49A1-A8ED-C0E3997DE0CE}" presName="sibTrans" presStyleCnt="0"/>
      <dgm:spPr/>
    </dgm:pt>
    <dgm:pt modelId="{E561F7C9-FDE2-4AC9-8A73-66472DDF3224}" type="pres">
      <dgm:prSet presAssocID="{B4FAE205-E7D2-4833-8243-2F192FC6F39C}" presName="compositeNode" presStyleCnt="0">
        <dgm:presLayoutVars>
          <dgm:bulletEnabled val="1"/>
        </dgm:presLayoutVars>
      </dgm:prSet>
      <dgm:spPr/>
    </dgm:pt>
    <dgm:pt modelId="{7CDB2CAB-19DB-4314-BFBA-657A02709108}" type="pres">
      <dgm:prSet presAssocID="{B4FAE205-E7D2-4833-8243-2F192FC6F39C}" presName="bgRect" presStyleLbl="node1" presStyleIdx="1" presStyleCnt="3" custScaleY="144269"/>
      <dgm:spPr/>
      <dgm:t>
        <a:bodyPr/>
        <a:lstStyle/>
        <a:p>
          <a:endParaRPr lang="ru-RU"/>
        </a:p>
      </dgm:t>
    </dgm:pt>
    <dgm:pt modelId="{FD7C4FFC-82FD-4E6C-82B6-F3CB0F8ABE4F}" type="pres">
      <dgm:prSet presAssocID="{B4FAE205-E7D2-4833-8243-2F192FC6F39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C204D-FEA9-4EE6-8BF9-288203A48982}" type="pres">
      <dgm:prSet presAssocID="{B4FAE205-E7D2-4833-8243-2F192FC6F39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A6256-095C-4AEC-AC81-2C4C3F9EF87B}" type="pres">
      <dgm:prSet presAssocID="{66537681-97D8-4735-9176-CB75C2FD2841}" presName="hSp" presStyleCnt="0"/>
      <dgm:spPr/>
    </dgm:pt>
    <dgm:pt modelId="{2FE5765C-39AA-4491-8FE1-30203A8D53D4}" type="pres">
      <dgm:prSet presAssocID="{66537681-97D8-4735-9176-CB75C2FD2841}" presName="vProcSp" presStyleCnt="0"/>
      <dgm:spPr/>
    </dgm:pt>
    <dgm:pt modelId="{82585156-85E9-4A0F-B61D-0AF14D13C6A3}" type="pres">
      <dgm:prSet presAssocID="{66537681-97D8-4735-9176-CB75C2FD2841}" presName="vSp1" presStyleCnt="0"/>
      <dgm:spPr/>
    </dgm:pt>
    <dgm:pt modelId="{1EE24BF5-F0F4-4D45-9E43-29D29B13CBB8}" type="pres">
      <dgm:prSet presAssocID="{66537681-97D8-4735-9176-CB75C2FD2841}" presName="simulatedConn" presStyleLbl="solidFgAcc1" presStyleIdx="1" presStyleCnt="2"/>
      <dgm:spPr>
        <a:solidFill>
          <a:srgbClr val="5DFF5D"/>
        </a:solidFill>
      </dgm:spPr>
      <dgm:t>
        <a:bodyPr/>
        <a:lstStyle/>
        <a:p>
          <a:endParaRPr lang="ru-RU"/>
        </a:p>
      </dgm:t>
    </dgm:pt>
    <dgm:pt modelId="{9DFBE7BA-AE80-4E1D-97FA-C48F81DD936D}" type="pres">
      <dgm:prSet presAssocID="{66537681-97D8-4735-9176-CB75C2FD2841}" presName="vSp2" presStyleCnt="0"/>
      <dgm:spPr/>
    </dgm:pt>
    <dgm:pt modelId="{A826BA5B-6484-4C9D-A3CE-41673EACDC04}" type="pres">
      <dgm:prSet presAssocID="{66537681-97D8-4735-9176-CB75C2FD2841}" presName="sibTrans" presStyleCnt="0"/>
      <dgm:spPr/>
    </dgm:pt>
    <dgm:pt modelId="{6AA81E8F-B103-4170-8067-D9195EF0E2B3}" type="pres">
      <dgm:prSet presAssocID="{B81BD382-4C36-41EC-B68E-82AE22E51B97}" presName="compositeNode" presStyleCnt="0">
        <dgm:presLayoutVars>
          <dgm:bulletEnabled val="1"/>
        </dgm:presLayoutVars>
      </dgm:prSet>
      <dgm:spPr/>
    </dgm:pt>
    <dgm:pt modelId="{9E72554B-C3FA-47D8-AE6F-CFA73CD2FD8F}" type="pres">
      <dgm:prSet presAssocID="{B81BD382-4C36-41EC-B68E-82AE22E51B97}" presName="bgRect" presStyleLbl="node1" presStyleIdx="2" presStyleCnt="3" custScaleY="144269"/>
      <dgm:spPr/>
      <dgm:t>
        <a:bodyPr/>
        <a:lstStyle/>
        <a:p>
          <a:endParaRPr lang="ru-RU"/>
        </a:p>
      </dgm:t>
    </dgm:pt>
    <dgm:pt modelId="{33330EDA-3C42-4E33-BF81-7802712C4CD3}" type="pres">
      <dgm:prSet presAssocID="{B81BD382-4C36-41EC-B68E-82AE22E51B9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FC3E0-C331-4BE4-AB60-A1E7A7268871}" type="pres">
      <dgm:prSet presAssocID="{B81BD382-4C36-41EC-B68E-82AE22E51B9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E24263-848B-4F56-A63C-FAAD07B15618}" type="presOf" srcId="{B81BD382-4C36-41EC-B68E-82AE22E51B97}" destId="{9E72554B-C3FA-47D8-AE6F-CFA73CD2FD8F}" srcOrd="0" destOrd="0" presId="urn:microsoft.com/office/officeart/2005/8/layout/hProcess7"/>
    <dgm:cxn modelId="{D28C0A87-1664-4604-A845-D38265131EC1}" type="presOf" srcId="{2FC70DC9-C6C1-4A50-B06B-F6E065A2FAB3}" destId="{036FC3E0-C331-4BE4-AB60-A1E7A7268871}" srcOrd="0" destOrd="0" presId="urn:microsoft.com/office/officeart/2005/8/layout/hProcess7"/>
    <dgm:cxn modelId="{E24C98E3-B6E5-49F8-9366-2A67253D433C}" type="presOf" srcId="{B81BD382-4C36-41EC-B68E-82AE22E51B97}" destId="{33330EDA-3C42-4E33-BF81-7802712C4CD3}" srcOrd="1" destOrd="0" presId="urn:microsoft.com/office/officeart/2005/8/layout/hProcess7"/>
    <dgm:cxn modelId="{3F8165B2-72B0-4877-BB1D-C303C7169B46}" srcId="{B4FAE205-E7D2-4833-8243-2F192FC6F39C}" destId="{276154E5-C4C9-48B0-BC1D-96DFA7894AD5}" srcOrd="0" destOrd="0" parTransId="{161A0CE2-ED21-4720-A2DD-7CA6864A68BE}" sibTransId="{4CC285AC-7D81-4CE6-A601-87B160ADA597}"/>
    <dgm:cxn modelId="{1A35F5A7-F863-4C66-93DF-B954A463E497}" type="presOf" srcId="{9FC26BCE-E383-4065-8E39-2C9B4C3C32A0}" destId="{07EC9627-0C7E-4C56-BCC8-7ED4F39FBF8E}" srcOrd="0" destOrd="0" presId="urn:microsoft.com/office/officeart/2005/8/layout/hProcess7"/>
    <dgm:cxn modelId="{9518ECF7-000C-46B6-BEC7-30C3BFCD7F34}" srcId="{9FC26BCE-E383-4065-8E39-2C9B4C3C32A0}" destId="{B81BD382-4C36-41EC-B68E-82AE22E51B97}" srcOrd="2" destOrd="0" parTransId="{B10CC8F4-A0B2-4669-87CD-4125279E63F7}" sibTransId="{6C5D1DCB-82FA-46C1-A5D9-66C4034D889D}"/>
    <dgm:cxn modelId="{7CF2D4CE-22FD-4B1A-A07D-47FC6B2C2507}" type="presOf" srcId="{B4FAE205-E7D2-4833-8243-2F192FC6F39C}" destId="{7CDB2CAB-19DB-4314-BFBA-657A02709108}" srcOrd="0" destOrd="0" presId="urn:microsoft.com/office/officeart/2005/8/layout/hProcess7"/>
    <dgm:cxn modelId="{B4C8420B-6077-4B80-89CE-10698B5B41FF}" srcId="{9FC26BCE-E383-4065-8E39-2C9B4C3C32A0}" destId="{50161396-4034-41C9-BA05-C4D4FF167910}" srcOrd="0" destOrd="0" parTransId="{D5E2CF4B-7758-4D69-8A35-7172FA4839B4}" sibTransId="{EEB497C8-29D8-49A1-A8ED-C0E3997DE0CE}"/>
    <dgm:cxn modelId="{E640C8C5-F0BB-4BB3-B12D-FBE301BF62B2}" type="presOf" srcId="{FFF52E57-4537-48BA-94B7-195ACF8E4767}" destId="{0AF26FCA-8B15-479F-97BC-4126F615785B}" srcOrd="0" destOrd="0" presId="urn:microsoft.com/office/officeart/2005/8/layout/hProcess7"/>
    <dgm:cxn modelId="{10C18E4E-0E7E-4C72-A6CD-37C5C4B643B0}" srcId="{50161396-4034-41C9-BA05-C4D4FF167910}" destId="{FFF52E57-4537-48BA-94B7-195ACF8E4767}" srcOrd="0" destOrd="0" parTransId="{1E8D5227-8997-47DB-9743-06EFB6609F55}" sibTransId="{92FE3898-89E3-4105-81D6-04C1D7DF4A96}"/>
    <dgm:cxn modelId="{7FE3FB08-C015-4C13-B87E-FDB43EC896A4}" srcId="{B81BD382-4C36-41EC-B68E-82AE22E51B97}" destId="{2FC70DC9-C6C1-4A50-B06B-F6E065A2FAB3}" srcOrd="0" destOrd="0" parTransId="{41CB5E76-1B35-4474-BCFF-1D0E1195E2B5}" sibTransId="{792BAD2E-BDBF-4A3C-9D34-DC0737F8C0A8}"/>
    <dgm:cxn modelId="{72E07987-F537-4ECB-94BD-21962507F9D0}" type="presOf" srcId="{276154E5-C4C9-48B0-BC1D-96DFA7894AD5}" destId="{718C204D-FEA9-4EE6-8BF9-288203A48982}" srcOrd="0" destOrd="0" presId="urn:microsoft.com/office/officeart/2005/8/layout/hProcess7"/>
    <dgm:cxn modelId="{2978D4B0-ED32-4FF3-B191-8AF0D1AD23C3}" type="presOf" srcId="{B4FAE205-E7D2-4833-8243-2F192FC6F39C}" destId="{FD7C4FFC-82FD-4E6C-82B6-F3CB0F8ABE4F}" srcOrd="1" destOrd="0" presId="urn:microsoft.com/office/officeart/2005/8/layout/hProcess7"/>
    <dgm:cxn modelId="{92F76B82-2A47-4641-8BD2-BACFD5B67CE5}" srcId="{9FC26BCE-E383-4065-8E39-2C9B4C3C32A0}" destId="{B4FAE205-E7D2-4833-8243-2F192FC6F39C}" srcOrd="1" destOrd="0" parTransId="{6AB5D9B9-92C5-4AC2-9E36-3C81C88A3880}" sibTransId="{66537681-97D8-4735-9176-CB75C2FD2841}"/>
    <dgm:cxn modelId="{6F2BF99D-4DD9-48F0-9C54-82C6CE6DA390}" type="presOf" srcId="{50161396-4034-41C9-BA05-C4D4FF167910}" destId="{D0B0D9EC-57F7-4BAD-8948-B96F6B14F37A}" srcOrd="0" destOrd="0" presId="urn:microsoft.com/office/officeart/2005/8/layout/hProcess7"/>
    <dgm:cxn modelId="{F8A170AA-7886-4F31-A0F5-29DB244A2945}" type="presOf" srcId="{50161396-4034-41C9-BA05-C4D4FF167910}" destId="{C49835BA-880C-44C4-9821-DE201606C555}" srcOrd="1" destOrd="0" presId="urn:microsoft.com/office/officeart/2005/8/layout/hProcess7"/>
    <dgm:cxn modelId="{3C2E0971-FBE0-4FF9-A2C0-A8422B933F78}" type="presParOf" srcId="{07EC9627-0C7E-4C56-BCC8-7ED4F39FBF8E}" destId="{3D9CD8B1-F54D-4C53-8119-61DD74F3662D}" srcOrd="0" destOrd="0" presId="urn:microsoft.com/office/officeart/2005/8/layout/hProcess7"/>
    <dgm:cxn modelId="{06D4D6D9-24B0-43BE-BCFC-7414609E178B}" type="presParOf" srcId="{3D9CD8B1-F54D-4C53-8119-61DD74F3662D}" destId="{D0B0D9EC-57F7-4BAD-8948-B96F6B14F37A}" srcOrd="0" destOrd="0" presId="urn:microsoft.com/office/officeart/2005/8/layout/hProcess7"/>
    <dgm:cxn modelId="{F2FD4D5D-28CA-444E-A924-0FA0A0313A09}" type="presParOf" srcId="{3D9CD8B1-F54D-4C53-8119-61DD74F3662D}" destId="{C49835BA-880C-44C4-9821-DE201606C555}" srcOrd="1" destOrd="0" presId="urn:microsoft.com/office/officeart/2005/8/layout/hProcess7"/>
    <dgm:cxn modelId="{8D967CB9-29E0-41EF-9E96-00E6C7CBF1D4}" type="presParOf" srcId="{3D9CD8B1-F54D-4C53-8119-61DD74F3662D}" destId="{0AF26FCA-8B15-479F-97BC-4126F615785B}" srcOrd="2" destOrd="0" presId="urn:microsoft.com/office/officeart/2005/8/layout/hProcess7"/>
    <dgm:cxn modelId="{5CCB8F56-85A5-441F-AEE7-3E8E7C8DB017}" type="presParOf" srcId="{07EC9627-0C7E-4C56-BCC8-7ED4F39FBF8E}" destId="{4BC3E698-C4CC-4DAC-9C98-64AC44634F7C}" srcOrd="1" destOrd="0" presId="urn:microsoft.com/office/officeart/2005/8/layout/hProcess7"/>
    <dgm:cxn modelId="{BE4DBE69-A8E9-485C-86DE-5184802ED9B4}" type="presParOf" srcId="{07EC9627-0C7E-4C56-BCC8-7ED4F39FBF8E}" destId="{05DB0CCF-38C9-4486-A692-F60DE410B1C6}" srcOrd="2" destOrd="0" presId="urn:microsoft.com/office/officeart/2005/8/layout/hProcess7"/>
    <dgm:cxn modelId="{91CA84E3-A157-4FF0-AD68-B22854327CCE}" type="presParOf" srcId="{05DB0CCF-38C9-4486-A692-F60DE410B1C6}" destId="{FB8943BF-E193-4D81-8744-B9202B7B82C1}" srcOrd="0" destOrd="0" presId="urn:microsoft.com/office/officeart/2005/8/layout/hProcess7"/>
    <dgm:cxn modelId="{16C6E686-0DEA-4747-8648-D402B9FEB4B6}" type="presParOf" srcId="{05DB0CCF-38C9-4486-A692-F60DE410B1C6}" destId="{77710D75-2A9F-4D7F-A718-EFFF88D1C9DE}" srcOrd="1" destOrd="0" presId="urn:microsoft.com/office/officeart/2005/8/layout/hProcess7"/>
    <dgm:cxn modelId="{18554C04-A7F7-4C69-85B8-F89811E1240C}" type="presParOf" srcId="{05DB0CCF-38C9-4486-A692-F60DE410B1C6}" destId="{265EB32F-C19C-4B1D-AEA6-4ABAF6D298AA}" srcOrd="2" destOrd="0" presId="urn:microsoft.com/office/officeart/2005/8/layout/hProcess7"/>
    <dgm:cxn modelId="{14FEE887-BCC9-455C-85D3-151CC5AAEA50}" type="presParOf" srcId="{07EC9627-0C7E-4C56-BCC8-7ED4F39FBF8E}" destId="{4067C2DB-F024-4FD2-BB44-6A5C8D261E04}" srcOrd="3" destOrd="0" presId="urn:microsoft.com/office/officeart/2005/8/layout/hProcess7"/>
    <dgm:cxn modelId="{F5043FB1-D69E-49CE-BB98-F9F944246917}" type="presParOf" srcId="{07EC9627-0C7E-4C56-BCC8-7ED4F39FBF8E}" destId="{E561F7C9-FDE2-4AC9-8A73-66472DDF3224}" srcOrd="4" destOrd="0" presId="urn:microsoft.com/office/officeart/2005/8/layout/hProcess7"/>
    <dgm:cxn modelId="{E5DAB049-6262-4CDC-B9FB-A96095212D4B}" type="presParOf" srcId="{E561F7C9-FDE2-4AC9-8A73-66472DDF3224}" destId="{7CDB2CAB-19DB-4314-BFBA-657A02709108}" srcOrd="0" destOrd="0" presId="urn:microsoft.com/office/officeart/2005/8/layout/hProcess7"/>
    <dgm:cxn modelId="{93D17CE0-BAA0-40AB-BA93-117ED015380D}" type="presParOf" srcId="{E561F7C9-FDE2-4AC9-8A73-66472DDF3224}" destId="{FD7C4FFC-82FD-4E6C-82B6-F3CB0F8ABE4F}" srcOrd="1" destOrd="0" presId="urn:microsoft.com/office/officeart/2005/8/layout/hProcess7"/>
    <dgm:cxn modelId="{F66A678C-FB2A-4B1C-B55C-95F9090DD961}" type="presParOf" srcId="{E561F7C9-FDE2-4AC9-8A73-66472DDF3224}" destId="{718C204D-FEA9-4EE6-8BF9-288203A48982}" srcOrd="2" destOrd="0" presId="urn:microsoft.com/office/officeart/2005/8/layout/hProcess7"/>
    <dgm:cxn modelId="{D6CD1DED-938F-4130-8D68-B7E57A3F302F}" type="presParOf" srcId="{07EC9627-0C7E-4C56-BCC8-7ED4F39FBF8E}" destId="{487A6256-095C-4AEC-AC81-2C4C3F9EF87B}" srcOrd="5" destOrd="0" presId="urn:microsoft.com/office/officeart/2005/8/layout/hProcess7"/>
    <dgm:cxn modelId="{F37ED6BD-34F1-4C90-88EF-A82C4901822B}" type="presParOf" srcId="{07EC9627-0C7E-4C56-BCC8-7ED4F39FBF8E}" destId="{2FE5765C-39AA-4491-8FE1-30203A8D53D4}" srcOrd="6" destOrd="0" presId="urn:microsoft.com/office/officeart/2005/8/layout/hProcess7"/>
    <dgm:cxn modelId="{C29BC91B-4E1B-426E-B190-DAC08B40AB50}" type="presParOf" srcId="{2FE5765C-39AA-4491-8FE1-30203A8D53D4}" destId="{82585156-85E9-4A0F-B61D-0AF14D13C6A3}" srcOrd="0" destOrd="0" presId="urn:microsoft.com/office/officeart/2005/8/layout/hProcess7"/>
    <dgm:cxn modelId="{61F97249-61CD-4914-AB2E-9C6A88416FD1}" type="presParOf" srcId="{2FE5765C-39AA-4491-8FE1-30203A8D53D4}" destId="{1EE24BF5-F0F4-4D45-9E43-29D29B13CBB8}" srcOrd="1" destOrd="0" presId="urn:microsoft.com/office/officeart/2005/8/layout/hProcess7"/>
    <dgm:cxn modelId="{C9085514-52DD-4774-A0E7-4E5E79B17645}" type="presParOf" srcId="{2FE5765C-39AA-4491-8FE1-30203A8D53D4}" destId="{9DFBE7BA-AE80-4E1D-97FA-C48F81DD936D}" srcOrd="2" destOrd="0" presId="urn:microsoft.com/office/officeart/2005/8/layout/hProcess7"/>
    <dgm:cxn modelId="{DCA16041-3FF6-45CC-943D-8917DEA9025D}" type="presParOf" srcId="{07EC9627-0C7E-4C56-BCC8-7ED4F39FBF8E}" destId="{A826BA5B-6484-4C9D-A3CE-41673EACDC04}" srcOrd="7" destOrd="0" presId="urn:microsoft.com/office/officeart/2005/8/layout/hProcess7"/>
    <dgm:cxn modelId="{EFF848AF-825E-4EDD-B86C-79961EA38835}" type="presParOf" srcId="{07EC9627-0C7E-4C56-BCC8-7ED4F39FBF8E}" destId="{6AA81E8F-B103-4170-8067-D9195EF0E2B3}" srcOrd="8" destOrd="0" presId="urn:microsoft.com/office/officeart/2005/8/layout/hProcess7"/>
    <dgm:cxn modelId="{9373A3C8-EA75-4D4F-9562-FDED03EC886A}" type="presParOf" srcId="{6AA81E8F-B103-4170-8067-D9195EF0E2B3}" destId="{9E72554B-C3FA-47D8-AE6F-CFA73CD2FD8F}" srcOrd="0" destOrd="0" presId="urn:microsoft.com/office/officeart/2005/8/layout/hProcess7"/>
    <dgm:cxn modelId="{BC9C9D96-BF84-4908-9151-360911601149}" type="presParOf" srcId="{6AA81E8F-B103-4170-8067-D9195EF0E2B3}" destId="{33330EDA-3C42-4E33-BF81-7802712C4CD3}" srcOrd="1" destOrd="0" presId="urn:microsoft.com/office/officeart/2005/8/layout/hProcess7"/>
    <dgm:cxn modelId="{BD1DA2D7-C1E1-4345-9AD2-435825BCC7E3}" type="presParOf" srcId="{6AA81E8F-B103-4170-8067-D9195EF0E2B3}" destId="{036FC3E0-C331-4BE4-AB60-A1E7A7268871}" srcOrd="2" destOrd="0" presId="urn:microsoft.com/office/officeart/2005/8/layout/hProcess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B0D9EC-57F7-4BAD-8948-B96F6B14F37A}">
      <dsp:nvSpPr>
        <dsp:cNvPr id="0" name=""/>
        <dsp:cNvSpPr/>
      </dsp:nvSpPr>
      <dsp:spPr>
        <a:xfrm>
          <a:off x="553" y="488198"/>
          <a:ext cx="2380937" cy="4121945"/>
        </a:xfrm>
        <a:prstGeom prst="roundRect">
          <a:avLst>
            <a:gd name="adj" fmla="val 5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2">
                  <a:lumMod val="75000"/>
                </a:schemeClr>
              </a:solidFill>
            </a:rPr>
            <a:t>1 уровень</a:t>
          </a:r>
          <a:endParaRPr lang="ru-RU" sz="2700" b="1" kern="1200" dirty="0">
            <a:solidFill>
              <a:schemeClr val="accent2">
                <a:lumMod val="75000"/>
              </a:schemeClr>
            </a:solidFill>
          </a:endParaRPr>
        </a:p>
      </dsp:txBody>
      <dsp:txXfrm rot="16200000">
        <a:off x="-1451350" y="1940102"/>
        <a:ext cx="3379995" cy="476187"/>
      </dsp:txXfrm>
    </dsp:sp>
    <dsp:sp modelId="{0AF26FCA-8B15-479F-97BC-4126F615785B}">
      <dsp:nvSpPr>
        <dsp:cNvPr id="0" name=""/>
        <dsp:cNvSpPr/>
      </dsp:nvSpPr>
      <dsp:spPr>
        <a:xfrm>
          <a:off x="476740" y="488198"/>
          <a:ext cx="1773798" cy="41219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>
            <a:solidFill>
              <a:srgbClr val="FF6600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>
            <a:solidFill>
              <a:srgbClr val="FF6600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rgbClr val="6600CC"/>
              </a:solidFill>
            </a:rPr>
            <a:t>Воспроизводящая деятельность</a:t>
          </a:r>
          <a:endParaRPr lang="ru-RU" sz="2800" b="0" kern="1200" dirty="0">
            <a:solidFill>
              <a:srgbClr val="6600CC"/>
            </a:solidFill>
          </a:endParaRPr>
        </a:p>
      </dsp:txBody>
      <dsp:txXfrm>
        <a:off x="476740" y="488198"/>
        <a:ext cx="1773798" cy="4121945"/>
      </dsp:txXfrm>
    </dsp:sp>
    <dsp:sp modelId="{7CDB2CAB-19DB-4314-BFBA-657A02709108}">
      <dsp:nvSpPr>
        <dsp:cNvPr id="0" name=""/>
        <dsp:cNvSpPr/>
      </dsp:nvSpPr>
      <dsp:spPr>
        <a:xfrm>
          <a:off x="2464823" y="488198"/>
          <a:ext cx="2380937" cy="4121945"/>
        </a:xfrm>
        <a:prstGeom prst="roundRect">
          <a:avLst>
            <a:gd name="adj" fmla="val 5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2">
                  <a:lumMod val="75000"/>
                </a:schemeClr>
              </a:solidFill>
            </a:rPr>
            <a:t>2 уровень</a:t>
          </a:r>
          <a:endParaRPr lang="ru-RU" sz="2700" b="1" kern="1200" dirty="0">
            <a:solidFill>
              <a:schemeClr val="accent2">
                <a:lumMod val="75000"/>
              </a:schemeClr>
            </a:solidFill>
          </a:endParaRPr>
        </a:p>
      </dsp:txBody>
      <dsp:txXfrm rot="16200000">
        <a:off x="1012919" y="1940102"/>
        <a:ext cx="3379995" cy="476187"/>
      </dsp:txXfrm>
    </dsp:sp>
    <dsp:sp modelId="{77710D75-2A9F-4D7F-A718-EFFF88D1C9DE}">
      <dsp:nvSpPr>
        <dsp:cNvPr id="0" name=""/>
        <dsp:cNvSpPr/>
      </dsp:nvSpPr>
      <dsp:spPr>
        <a:xfrm rot="5400000">
          <a:off x="2266995" y="2756509"/>
          <a:ext cx="419465" cy="357140"/>
        </a:xfrm>
        <a:prstGeom prst="flowChartExtract">
          <a:avLst/>
        </a:prstGeom>
        <a:solidFill>
          <a:srgbClr val="5DFF5D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C204D-FEA9-4EE6-8BF9-288203A48982}">
      <dsp:nvSpPr>
        <dsp:cNvPr id="0" name=""/>
        <dsp:cNvSpPr/>
      </dsp:nvSpPr>
      <dsp:spPr>
        <a:xfrm>
          <a:off x="2941010" y="488198"/>
          <a:ext cx="1773798" cy="41219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rgbClr val="6600CC"/>
              </a:solidFill>
            </a:rPr>
            <a:t>Воспроизводящая деятельность с элементами </a:t>
          </a:r>
          <a:r>
            <a:rPr lang="ru-RU" sz="2800" b="0" kern="1200" dirty="0" err="1" smtClean="0">
              <a:solidFill>
                <a:srgbClr val="6600CC"/>
              </a:solidFill>
            </a:rPr>
            <a:t>творческ-ого</a:t>
          </a:r>
          <a:r>
            <a:rPr lang="ru-RU" sz="2800" b="0" kern="1200" dirty="0" smtClean="0">
              <a:solidFill>
                <a:srgbClr val="6600CC"/>
              </a:solidFill>
            </a:rPr>
            <a:t> подхода</a:t>
          </a:r>
          <a:endParaRPr lang="ru-RU" sz="2800" b="0" kern="1200" dirty="0">
            <a:solidFill>
              <a:srgbClr val="6600CC"/>
            </a:solidFill>
          </a:endParaRPr>
        </a:p>
      </dsp:txBody>
      <dsp:txXfrm>
        <a:off x="2941010" y="488198"/>
        <a:ext cx="1773798" cy="4121945"/>
      </dsp:txXfrm>
    </dsp:sp>
    <dsp:sp modelId="{9E72554B-C3FA-47D8-AE6F-CFA73CD2FD8F}">
      <dsp:nvSpPr>
        <dsp:cNvPr id="0" name=""/>
        <dsp:cNvSpPr/>
      </dsp:nvSpPr>
      <dsp:spPr>
        <a:xfrm>
          <a:off x="4929093" y="488198"/>
          <a:ext cx="2380937" cy="4121945"/>
        </a:xfrm>
        <a:prstGeom prst="roundRect">
          <a:avLst>
            <a:gd name="adj" fmla="val 5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2">
                  <a:lumMod val="75000"/>
                </a:schemeClr>
              </a:solidFill>
            </a:rPr>
            <a:t>3 уровень</a:t>
          </a:r>
          <a:endParaRPr lang="ru-RU" sz="2700" b="1" kern="1200" dirty="0">
            <a:solidFill>
              <a:schemeClr val="accent2">
                <a:lumMod val="75000"/>
              </a:schemeClr>
            </a:solidFill>
          </a:endParaRPr>
        </a:p>
      </dsp:txBody>
      <dsp:txXfrm rot="16200000">
        <a:off x="3477189" y="1940102"/>
        <a:ext cx="3379995" cy="476187"/>
      </dsp:txXfrm>
    </dsp:sp>
    <dsp:sp modelId="{1EE24BF5-F0F4-4D45-9E43-29D29B13CBB8}">
      <dsp:nvSpPr>
        <dsp:cNvPr id="0" name=""/>
        <dsp:cNvSpPr/>
      </dsp:nvSpPr>
      <dsp:spPr>
        <a:xfrm rot="5400000">
          <a:off x="4731265" y="2756509"/>
          <a:ext cx="419465" cy="357140"/>
        </a:xfrm>
        <a:prstGeom prst="flowChartExtract">
          <a:avLst/>
        </a:prstGeom>
        <a:solidFill>
          <a:srgbClr val="5DFF5D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FC3E0-C331-4BE4-AB60-A1E7A7268871}">
      <dsp:nvSpPr>
        <dsp:cNvPr id="0" name=""/>
        <dsp:cNvSpPr/>
      </dsp:nvSpPr>
      <dsp:spPr>
        <a:xfrm>
          <a:off x="5405280" y="488198"/>
          <a:ext cx="1773798" cy="41219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>
            <a:solidFill>
              <a:srgbClr val="FF6600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>
            <a:solidFill>
              <a:srgbClr val="FF6600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err="1" smtClean="0">
              <a:solidFill>
                <a:srgbClr val="6600CC"/>
              </a:solidFill>
            </a:rPr>
            <a:t>Твор-ческая</a:t>
          </a:r>
          <a:r>
            <a:rPr lang="ru-RU" sz="2800" b="0" kern="1200" dirty="0" smtClean="0">
              <a:solidFill>
                <a:srgbClr val="6600CC"/>
              </a:solidFill>
            </a:rPr>
            <a:t> деятельность</a:t>
          </a:r>
          <a:endParaRPr lang="ru-RU" sz="2800" b="0" kern="1200" dirty="0">
            <a:solidFill>
              <a:srgbClr val="6600CC"/>
            </a:solidFill>
          </a:endParaRPr>
        </a:p>
      </dsp:txBody>
      <dsp:txXfrm>
        <a:off x="5405280" y="488198"/>
        <a:ext cx="1773798" cy="4121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8F62-B2B7-4C55-BFBC-4E0A02CB4CA1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76D53-A484-43AF-B234-A190F162B4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8%D0%B1%D0%BB%D0%B8%D0%BE%D1%82%D0%B5%D0%BA%D0%BE%D0%B2%D0%B5%D0%B4%D0%B5%D0%BD%D0%B8%D0%B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8%D0%BD%D1%84%D0%BE%D1%80%D0%BC%D0%B0%D1%82%D0%B8%D0%BA%D0%B0" TargetMode="External"/><Relationship Id="rId5" Type="http://schemas.openxmlformats.org/officeDocument/2006/relationships/hyperlink" Target="http://ru.wikipedia.org/wiki/%D0%9A%D0%BD%D0%B8%D0%B3%D0%BE%D0%B2%D0%B5%D0%B4%D0%B5%D0%BD%D0%B8%D0%B5" TargetMode="External"/><Relationship Id="rId4" Type="http://schemas.openxmlformats.org/officeDocument/2006/relationships/hyperlink" Target="http://ru.wikipedia.org/w/index.php?title=%D0%94%D0%BE%D0%BA%D1%83%D0%BC%D0%B5%D0%BD%D1%82%D0%BE%D0%BB%D0%BE%D0%B3%D0%B8%D1%8F&amp;action=edit&amp;redlink=1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5%D0%BB%D0%B5%D1%81%D0%BE%D0%B2%D0%B0_%D0%9A%D0%BD%D0%B8%D0%B3%D0%B0" TargetMode="External"/><Relationship Id="rId3" Type="http://schemas.openxmlformats.org/officeDocument/2006/relationships/hyperlink" Target="http://uk.wikipedia.org/wiki/%D0%A4%D1%96%D0%BB%D0%BE%D1%81%D0%BE%D1%84" TargetMode="External"/><Relationship Id="rId7" Type="http://schemas.openxmlformats.org/officeDocument/2006/relationships/hyperlink" Target="http://uk.wikipedia.org/wiki/%D0%9F%D0%B5%D0%B4%D0%B0%D0%B3%D0%BE%D0%B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uk.wikipedia.org/wiki/%D0%9F%D1%81%D0%B8%D1%85%D0%BE%D0%BB%D0%BE%D0%B3" TargetMode="External"/><Relationship Id="rId5" Type="http://schemas.openxmlformats.org/officeDocument/2006/relationships/hyperlink" Target="http://uk.wikipedia.org/wiki/%D0%A0%D0%B5%D0%BB%D1%96%D0%B3%D1%96%D1%94%D0%B7%D0%BD%D0%B0%D0%B2%D0%B5%D1%86%D1%8C" TargetMode="External"/><Relationship Id="rId4" Type="http://schemas.openxmlformats.org/officeDocument/2006/relationships/hyperlink" Target="http://uk.wikipedia.org/wiki/%D0%A1%D0%B0%D0%BD%D1%81%D0%BA%D1%80%D0%B8%D1%82%D0%BE%D0%BB%D0%BE%D0%B3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Декоративно-прикладным искусством, это творческие работы народных умельцев, имеющие свои традиции, законы и характер. Эти работы в первую очередь несут в себе культуру того народа где процветает тот или иной промысел.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и любая другая составная часть учебно-воспитательного процесса, творческий процесс нуждается в эффективном контроле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важным при этом является понимание тех трудностей, которые испытывают учащиеся, где они чаще всего ошибаются, и построение своих педагогических воздействий таким образом, чтобы по возможности предупредить эти трудности и ошибки.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Творческая активность учителя должна идти от умения нестандартно распорядиться добытыми наукой и им самим педагогическими знаниями.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Высокий художественный уровень творческого освоения всех доступных форм материала в современном декоративном искусстве позволяет утверждать, что и художественный труд рассматривается как необходимый элемент нравственного, умственного , эстетического воспитания детей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Современное декоративно-прикладное искусство развивается на лучших традициях народного искусства. В этом огромная сила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нравственвенно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эстетического воздействия на человека, и в первую очередь на подрастают поколение, интенсивно впитывающее в себя любую информацию.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Изделия из стекла были известны на территории нашего государства с древних времен. В скифо-сарматскую эпоху бусы использовали в качестве украшения племена Причерноморья. Любили носить мелкие бусы, напоминающие бисер, женщины Киевской Руси. Стеклоделательные мастерские существовали в Киеве, Новгороде,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Чернигове и других крупных центрах ремесленного производства. Нашествие монголо-татар на долгие годы прервало развитие ремесла.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Легенда гласит: Финикийские моряки, везя из Африки груз соды, высадились на ночлег и обложили костер не камнями, а содой. На утро они в золе нашли слитки прозрачные и очень твердые. Это было стекло.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Центрами стеклоделия стали Древний Египет и Сирия, оттуда это искусство перешло в Римскую империю, после развала, которой его унаследовала Византия, а затем Венеция. Стеклоделы были там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почетаемым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привилегированным классом, но могли очень просто умереть за разглашение секретов своего мастерства.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конце 13 века, стеклоделие появилось в Германии и Богемии.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 веке были изобретены машины для изготовления бисера, бисер стал дешевле, но грубее.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9 веке в Киеве были маленькие мастерские, в 12 веке появились цветные стеклянные бусы. В 17 веке были построены первые стеклянные заводы, где работали немецкие, венецианские и русские мастера.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Вторая половина XVIII и первая половина XIX столетий были "золотым веком" бисера в России. Чего только из бисера не делали: церковные украшения, кошельки чехлы для шкатулок, бисером вышивали платья и даже картины.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Федот Васильевич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Сычков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«Учительница» 1937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Константин Егорович Маковский «Жница» 1871 </a:t>
            </a:r>
            <a:endParaRPr lang="ru-RU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Федот Васильевич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Сычков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«Трактористки» 1938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каждого народа свои неповторимые традиции и символы, которые нашли отражение и в изделиях из бисера. Его популярность стала ощутима в украинской народной культуре с XIX века. Сохраненные в музейных коллекциях бисерные украшения этой эпохи свидетельствуют о высокой степени мастерства их изготовления.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наше время гайтаны пользуются популярностью не только в фольклорных кругах, но и у людей не имеющих отношения к фольклору. Они могут и украсить повседневную одежду, и служить нарядным дополнением к вечернему платью и праздничному костюму.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'Ковш-конюх'. Тверская губерния. Начало XIX в.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Ошевнева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Кижах. Декор фронтона. XIX 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Гребень прялки. Вологодская губерния. XIX в.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Деталь прялки. Ярославская губерния. XIX в.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Пряничная доска. XVIII в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Раскопки скифских захоронений дают представление о разнообразии видов и техник художественной обработки древесины, которые были у скифов. В древности скифы пользовались деревянной посудой. Археологические раскопки скифских захоронений свидетельствуют, что скифы общались с другими народами, умели обрабатывать дерево на высоком художественном уровне. Они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оздоблювлаи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дерев'явні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похоронные ложа многоцветными породами дерева.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18-19 вв. окончательно формируются центры народного искусства - народные художественные промыслы. После 1861 года народные промыслы получают местами новый творческое развитие. Их центры: Полтавщина,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Киевщина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Гуцульщина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Подолье,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Лемковщина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где формируется своя стилистика оформления, характер орнамента, приемы выполнения.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С.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Чоморян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Кружка. Геометрическая резьба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И. Стулов, 'Царь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Додон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Звездочет'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Декоративное блюдо 'Лето'. Кудринская резьба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В. Зверева. 'Филин'. Работа по не обрезной доске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Народное искусство находит широкое применение в дизайнерских разработках в сфере быта, труда, производства мебели, оформлении жилья и производственной среды.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Высокий художественный уровень творческого освоения всех доступных форм материала в современном декоративном искусстве позволяет утверждать, что и художественный труд рассматривается как необходимый элемент нравственного, умственного , эстетического воспитания детей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Столяро́в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Ю́рий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Никола́евич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— советский и российский учёный, специалист в области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Библиотековедение"/>
              </a:rPr>
              <a:t>библиотековедения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Документология (страница отсутствует)"/>
              </a:rPr>
              <a:t>документологии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Книговедение"/>
              </a:rPr>
              <a:t>книговедения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Информатика"/>
              </a:rPr>
              <a:t>информатики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Главный научный сотрудник Научного центра исследований книжной культуры РАН.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Кутьев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В.О. -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ученый, организатор просвещения, педагог-практик 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Образовательная область «Технология» способствует развитию у школьников функциональной технологической грамотности,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общетрудовых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политехнических знаний и умений, необходимых по всех сферах профессиональной деятельности, формирует такие важные качества личности, как трудолюбие, уважительное отношение к труду, бережливость, упорство в достижении поставленной цели, предприимчивость, творческий подход к принятию решений.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vi-VN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Володи́мир Петро́вич Шая́н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Філософ"/>
              </a:rPr>
              <a:t>–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український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Філософ"/>
              </a:rPr>
              <a:t>філософ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Санскритолог"/>
              </a:rPr>
              <a:t>санскритолог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Релігієзнавець"/>
              </a:rPr>
              <a:t>релігієзнавець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Психолог"/>
              </a:rPr>
              <a:t>психолог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Педагог"/>
              </a:rPr>
              <a:t>педагог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поет,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прозаїк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перекладач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громадський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діяч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основоположник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Відродження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Рідної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Віри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Українців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Віри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Предків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один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перших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дослідників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Велесова Книга"/>
              </a:rPr>
              <a:t>«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Велесова Книга"/>
              </a:rPr>
              <a:t>Велесової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Велесова Книга"/>
              </a:rPr>
              <a:t> Книги»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професор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Вышивание было известно в глубокой древности, и, как многих других отраслей искусства и науки, колыбель его был восток. В Азии это искусство процветало уже широко гораздо ранее того, чем оно стало известно грекам и римлянам, хотя греки и приписывают изобретение вышивки Минерве, Афине - Палладе. Легенда об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Апахне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подробно переданная в метаморфозах Овидия, рассказывает, что дочь красильщика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Идмона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конофоне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выучившись у богини ткать и вышивать, превзошла этом искусстве свою преподавательницу и, вызвав ее на состязание, победила в большой вышивке, изображающей хождение богов. Минерва, рассерженная своим поражением, бросила челнок в голову соперницы;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Прахна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горя повесилась и была богинею превращена в паука. В «» упоминается о вышивке и указывается великолепный плащ Улисса, передняя часть которого была богато разукрашена золотым шитьем.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поколения в поколение отрабатывались и улучшались узоры цветовые решения и технические приемы одного из древних и любимых видов декоративно-прикладного искусства -вышивание.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Народные вышивки издавна славятся разнообразием и оригинальностью узоров, восхищают утонченностью цветовых решений Они создавались веками и зависели от географического положения страны, ее истории и культуры.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130425"/>
            <a:ext cx="688659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886200"/>
            <a:ext cx="620079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480F-E803-484D-A0C0-29980446D840}" type="datetime1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CEBF-2B9B-4816-BEF9-268853842115}" type="datetime1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15E5-8A1E-4D5F-8CD5-B108622F8EB2}" type="datetime1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6131-F348-4E3D-BCD4-8B26A14B0F04}" type="datetime1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1" y="4406900"/>
            <a:ext cx="685167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3041" y="2906713"/>
            <a:ext cx="685167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ACAE-A5E8-4D47-B7EB-4F7DE7CDBEFF}" type="datetime1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CA9F-47F0-4325-94D5-4DDB0964025E}" type="datetime1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0F-32A0-4E78-89DE-69B05F793916}" type="datetime1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5EC1-F6A0-4CA6-92E0-C499C2508512}" type="datetime1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F16B-B16A-4E64-9EEA-519D703017DD}" type="datetime1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39259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DCB5-8940-4559-B970-649F86E855E6}" type="datetime1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2937-A3A9-4CA9-A75D-FE49D14AD2A9}" type="datetime1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1A35C-BCEE-4AAF-B32C-17024A87CEB4}" type="datetime1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6000" b="1" i="1" kern="1200" cap="none" spc="0">
          <a:ln>
            <a:noFill/>
          </a:ln>
          <a:solidFill>
            <a:srgbClr val="00B05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i="1" kern="1200">
          <a:solidFill>
            <a:srgbClr val="008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i="1" kern="1200">
          <a:solidFill>
            <a:srgbClr val="0099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1" kern="1200">
          <a:solidFill>
            <a:srgbClr val="00B05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i="1" kern="1200">
          <a:solidFill>
            <a:srgbClr val="0099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click.my.mail.ru/redir?u=http://s012.radikal.ru/i320/1011/ba/87368e7a19c5.jpg&amp;c=s&amp;r=http&amp;o=mm&amp;e=1416888652&amp;s=c9f6dcca6acf0d99" TargetMode="External"/><Relationship Id="rId7" Type="http://schemas.openxmlformats.org/officeDocument/2006/relationships/hyperlink" Target="http://click.my.mail.ru/redir?u=http://s13.radikal.ru/i186/1011/6b/0d19959fede0.jpg&amp;c=s&amp;r=http&amp;o=mm&amp;e=1416888652&amp;s=583a0e062808a82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hyperlink" Target="http://click.my.mail.ru/redir?u=http://s19.radikal.ru/i192/1011/13/788ebef8563c.jpg&amp;c=s&amp;r=http&amp;o=mm&amp;e=1416888652&amp;s=2ca64f432f02b06f" TargetMode="Externa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.my.mail.ru/redir?u=http://i057.radikal.ru/1011/b2/1923d6d8c50c.jpg&amp;c=s&amp;r=http&amp;o=mm&amp;e=1416888652&amp;s=5a6e253210dfadd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.my.mail.ru/redir?u=http://s008.radikal.ru/i304/1011/ff/d26b13cd8dbc.jpg&amp;c=s&amp;r=http&amp;o=mm&amp;e=1416888652&amp;s=b969947cb94bb369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428604"/>
            <a:ext cx="6886596" cy="1112835"/>
          </a:xfrm>
        </p:spPr>
        <p:txBody>
          <a:bodyPr/>
          <a:lstStyle/>
          <a:p>
            <a:r>
              <a:rPr lang="ru-RU" dirty="0" smtClean="0"/>
              <a:t>Дизайн-студия</a:t>
            </a:r>
            <a:r>
              <a:rPr lang="en-US" dirty="0" smtClean="0"/>
              <a:t> </a:t>
            </a:r>
            <a:r>
              <a:rPr lang="ru-RU" sz="4800" dirty="0" smtClean="0"/>
              <a:t>ч.2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571612"/>
            <a:ext cx="7286676" cy="464347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 Использование разнообразных техник декоративно-прикладного искусства при выполнении творческих проектов »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00166" y="6356350"/>
            <a:ext cx="7215238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  <p:pic>
        <p:nvPicPr>
          <p:cNvPr id="10242" name="Picture 2" descr="http://4put.ru/pictures/max/163/503308.jpg"/>
          <p:cNvPicPr>
            <a:picLocks noChangeAspect="1" noChangeArrowheads="1"/>
          </p:cNvPicPr>
          <p:nvPr/>
        </p:nvPicPr>
        <p:blipFill>
          <a:blip r:embed="rId3" cstate="print"/>
          <a:srcRect l="1890" t="4271" r="3611" b="4611"/>
          <a:stretch>
            <a:fillRect/>
          </a:stretch>
        </p:blipFill>
        <p:spPr bwMode="auto">
          <a:xfrm>
            <a:off x="4572000" y="3501008"/>
            <a:ext cx="2137738" cy="2736304"/>
          </a:xfrm>
          <a:prstGeom prst="rect">
            <a:avLst/>
          </a:prstGeom>
          <a:noFill/>
        </p:spPr>
      </p:pic>
      <p:pic>
        <p:nvPicPr>
          <p:cNvPr id="5" name="Picture 4" descr="http://img1.liveinternet.ru/images/attach/c/2/69/706/69706483_Mirovoe_derevo_um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429000"/>
            <a:ext cx="1872208" cy="2785638"/>
          </a:xfrm>
          <a:prstGeom prst="rect">
            <a:avLst/>
          </a:prstGeom>
          <a:noFill/>
        </p:spPr>
      </p:pic>
      <p:pic>
        <p:nvPicPr>
          <p:cNvPr id="10254" name="Picture 14" descr="http://img0.liveinternet.ru/images/foto/b/1/apps/1/224/1224296_31be32c4eb86.jpg"/>
          <p:cNvPicPr>
            <a:picLocks noChangeAspect="1" noChangeArrowheads="1"/>
          </p:cNvPicPr>
          <p:nvPr/>
        </p:nvPicPr>
        <p:blipFill>
          <a:blip r:embed="rId5" cstate="print"/>
          <a:srcRect r="7472"/>
          <a:stretch>
            <a:fillRect/>
          </a:stretch>
        </p:blipFill>
        <p:spPr bwMode="auto">
          <a:xfrm>
            <a:off x="5292080" y="260648"/>
            <a:ext cx="2736304" cy="2957243"/>
          </a:xfrm>
          <a:prstGeom prst="rect">
            <a:avLst/>
          </a:prstGeom>
          <a:noFill/>
        </p:spPr>
      </p:pic>
      <p:pic>
        <p:nvPicPr>
          <p:cNvPr id="11" name="Рисунок 10" descr="Украинские народные платья"/>
          <p:cNvPicPr/>
          <p:nvPr/>
        </p:nvPicPr>
        <p:blipFill>
          <a:blip r:embed="rId6" cstate="print"/>
          <a:srcRect l="10800" t="6268" r="58600" b="15385"/>
          <a:stretch>
            <a:fillRect/>
          </a:stretch>
        </p:blipFill>
        <p:spPr bwMode="auto">
          <a:xfrm>
            <a:off x="1619672" y="332656"/>
            <a:ext cx="27363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  <p:pic>
        <p:nvPicPr>
          <p:cNvPr id="8193" name="Picture 1" descr="E:\Save\ФОТОГРАФИИ\Укр бусы\Фото2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20688"/>
            <a:ext cx="2376264" cy="1782198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23728" y="111697"/>
            <a:ext cx="6840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раслет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с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вышивкой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5" descr="E:\Save\ФОТОГРАФИИ\Укр бусы\Фото2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564904"/>
            <a:ext cx="2376264" cy="1782198"/>
          </a:xfrm>
          <a:prstGeom prst="rect">
            <a:avLst/>
          </a:prstGeom>
          <a:noFill/>
        </p:spPr>
      </p:pic>
      <p:pic>
        <p:nvPicPr>
          <p:cNvPr id="8198" name="Picture 6" descr="E:\Save\ФОТОГРАФИИ\Укр бусы\Фото22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636912"/>
            <a:ext cx="2376264" cy="1782198"/>
          </a:xfrm>
          <a:prstGeom prst="rect">
            <a:avLst/>
          </a:prstGeom>
          <a:noFill/>
        </p:spPr>
      </p:pic>
      <p:pic>
        <p:nvPicPr>
          <p:cNvPr id="8199" name="Picture 7" descr="E:\Save\ФОТОГРАФИИ\Укр бусы\Фото23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708920"/>
            <a:ext cx="2400267" cy="1800200"/>
          </a:xfrm>
          <a:prstGeom prst="rect">
            <a:avLst/>
          </a:prstGeom>
          <a:noFill/>
        </p:spPr>
      </p:pic>
      <p:pic>
        <p:nvPicPr>
          <p:cNvPr id="8200" name="Picture 8" descr="E:\Save\ФОТОГРАФИИ\Укр бусы\Фото23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509120"/>
            <a:ext cx="2400267" cy="1800200"/>
          </a:xfrm>
          <a:prstGeom prst="rect">
            <a:avLst/>
          </a:prstGeom>
          <a:noFill/>
        </p:spPr>
      </p:pic>
      <p:pic>
        <p:nvPicPr>
          <p:cNvPr id="8201" name="Picture 9" descr="E:\Save\ФОТОГРАФИИ\Укр бусы\Фото237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581128"/>
            <a:ext cx="2376264" cy="1782198"/>
          </a:xfrm>
          <a:prstGeom prst="rect">
            <a:avLst/>
          </a:prstGeom>
          <a:noFill/>
        </p:spPr>
      </p:pic>
      <p:pic>
        <p:nvPicPr>
          <p:cNvPr id="8202" name="Picture 10" descr="E:\Save\ФОТОГРАФИИ\Укр бусы\Фото237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4653136"/>
            <a:ext cx="2376264" cy="1782198"/>
          </a:xfrm>
          <a:prstGeom prst="rect">
            <a:avLst/>
          </a:prstGeom>
          <a:noFill/>
        </p:spPr>
      </p:pic>
      <p:pic>
        <p:nvPicPr>
          <p:cNvPr id="14337" name="Picture 1" descr="E:\Save\ФОТОГРАФИИ\Укр бусы\Фото2287.jpg"/>
          <p:cNvPicPr>
            <a:picLocks noChangeAspect="1" noChangeArrowheads="1"/>
          </p:cNvPicPr>
          <p:nvPr/>
        </p:nvPicPr>
        <p:blipFill>
          <a:blip r:embed="rId10" cstate="print"/>
          <a:srcRect l="8471" t="26945" r="18321"/>
          <a:stretch>
            <a:fillRect/>
          </a:stretch>
        </p:blipFill>
        <p:spPr bwMode="auto">
          <a:xfrm>
            <a:off x="3923928" y="692696"/>
            <a:ext cx="2376264" cy="1778450"/>
          </a:xfrm>
          <a:prstGeom prst="rect">
            <a:avLst/>
          </a:prstGeom>
          <a:noFill/>
        </p:spPr>
      </p:pic>
      <p:pic>
        <p:nvPicPr>
          <p:cNvPr id="14338" name="Picture 2" descr="E:\Save\ФОТОГРАФИИ\Укр бусы\Фото2289.jpg"/>
          <p:cNvPicPr>
            <a:picLocks noChangeAspect="1" noChangeArrowheads="1"/>
          </p:cNvPicPr>
          <p:nvPr/>
        </p:nvPicPr>
        <p:blipFill>
          <a:blip r:embed="rId11" cstate="print"/>
          <a:srcRect l="7213" t="10122"/>
          <a:stretch>
            <a:fillRect/>
          </a:stretch>
        </p:blipFill>
        <p:spPr bwMode="auto">
          <a:xfrm>
            <a:off x="6012160" y="836712"/>
            <a:ext cx="2376264" cy="1726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619672" y="188640"/>
            <a:ext cx="5472608" cy="6192688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rgbClr val="921C00"/>
                </a:solidFill>
              </a:rPr>
              <a:t>Творческий процесс нуждается в эффективном контроле. 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rgbClr val="003600"/>
                </a:solidFill>
              </a:rPr>
              <a:t>Высокая результативность контроля зависит от :</a:t>
            </a:r>
          </a:p>
          <a:p>
            <a:endParaRPr lang="ru-RU" sz="2000" b="1" dirty="0" smtClean="0">
              <a:solidFill>
                <a:srgbClr val="003600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3600"/>
                </a:solidFill>
              </a:rPr>
              <a:t>компетентности проверяющих;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3600"/>
                </a:solidFill>
              </a:rPr>
              <a:t>своевременной и точной информированности о ходе дел в контролируемом процессе;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3600"/>
                </a:solidFill>
              </a:rPr>
              <a:t>научной обоснованности, полноты, объективности, конкретности выводов, рекомендаций, предложений, требований;</a:t>
            </a: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solidFill>
                  <a:srgbClr val="003600"/>
                </a:solidFill>
              </a:rPr>
              <a:t>действенности контроля, т.е. оказания своевременной помощи.</a:t>
            </a:r>
            <a:endParaRPr lang="ru-RU" sz="2000" b="1" dirty="0" smtClean="0">
              <a:solidFill>
                <a:srgbClr val="003600"/>
              </a:solidFill>
            </a:endParaRPr>
          </a:p>
          <a:p>
            <a:endParaRPr lang="ru-RU" sz="2000" b="1" dirty="0"/>
          </a:p>
        </p:txBody>
      </p:sp>
      <p:pic>
        <p:nvPicPr>
          <p:cNvPr id="7" name="Picture 7" descr="1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0163" y="332656"/>
            <a:ext cx="2763837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  <p:pic>
        <p:nvPicPr>
          <p:cNvPr id="3" name="Picture 4" descr="41"/>
          <p:cNvPicPr>
            <a:picLocks noChangeAspect="1" noChangeArrowheads="1"/>
          </p:cNvPicPr>
          <p:nvPr/>
        </p:nvPicPr>
        <p:blipFill>
          <a:blip r:embed="rId3" cstate="print"/>
          <a:srcRect l="10789" r="7138"/>
          <a:stretch>
            <a:fillRect/>
          </a:stretch>
        </p:blipFill>
        <p:spPr bwMode="auto">
          <a:xfrm>
            <a:off x="6573082" y="1340768"/>
            <a:ext cx="257091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03648" y="332656"/>
            <a:ext cx="626469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921C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Для творчески активного учителя, </a:t>
            </a:r>
          </a:p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921C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владеющего педагогическим мастерством,</a:t>
            </a:r>
            <a:r>
              <a:rPr kumimoji="0" lang="ru-RU" sz="2400" b="1" i="0" u="sng" strike="noStrike" cap="none" normalizeH="0" dirty="0" smtClean="0">
                <a:ln>
                  <a:noFill/>
                </a:ln>
                <a:solidFill>
                  <a:srgbClr val="921C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921C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характерны: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921C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6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высокий уровень организации занятий;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6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lang="ru-RU" sz="2400" b="1" i="1" dirty="0" smtClean="0">
                <a:solidFill>
                  <a:srgbClr val="003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6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бережное отношение к своему рабочему времени и времени учащихся;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6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 целесообразный подбор учебно-производственных работ;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6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 высокий интерес учащихся к работе, их активность; нацеленность на качество результатов труда;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6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 деловая атмосфера в сочетании с непринужденностью и естественностью;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6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 строгая требовательность к соблюдению правил техники безопасности труда.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60648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4C00"/>
                </a:solidFill>
              </a:rPr>
              <a:t>Перед учителем стоит </a:t>
            </a:r>
            <a:r>
              <a:rPr lang="ru-RU" sz="2800" b="1" i="1" u="sng" dirty="0" smtClean="0">
                <a:solidFill>
                  <a:srgbClr val="004C00"/>
                </a:solidFill>
              </a:rPr>
              <a:t>основная задача </a:t>
            </a:r>
            <a:r>
              <a:rPr lang="ru-RU" sz="2800" b="1" i="1" dirty="0" smtClean="0">
                <a:solidFill>
                  <a:srgbClr val="004C00"/>
                </a:solidFill>
              </a:rPr>
              <a:t>– </a:t>
            </a:r>
            <a:r>
              <a:rPr lang="ru-RU" sz="2800" b="1" i="1" dirty="0" smtClean="0">
                <a:solidFill>
                  <a:srgbClr val="921C00"/>
                </a:solidFill>
              </a:rPr>
              <a:t>способствовать развитию каждой личности</a:t>
            </a:r>
            <a:r>
              <a:rPr lang="ru-RU" sz="2800" b="1" i="1" dirty="0" smtClean="0">
                <a:solidFill>
                  <a:srgbClr val="004C00"/>
                </a:solidFill>
              </a:rPr>
              <a:t>.</a:t>
            </a:r>
          </a:p>
        </p:txBody>
      </p:sp>
      <p:pic>
        <p:nvPicPr>
          <p:cNvPr id="4" name="Picture 5" descr="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4455988" cy="473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1844824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4C00"/>
                </a:solidFill>
              </a:rPr>
              <a:t> Поэтому важно установить уровень способностей и их разнообразие у наших детей, но не менее важно уметь правильно осуществлять их развитие.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619672" y="510059"/>
            <a:ext cx="46085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Calibri" pitchFamily="34" charset="0"/>
              </a:rPr>
              <a:t>Одно из важных проявлений педагогического мастерства - умение прежде всего побуждать, а не принуждать учащихся к правильным действиям и поступкам, поведению, активной созидательной деятельности.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3" descr="439"/>
          <p:cNvPicPr>
            <a:picLocks noChangeAspect="1" noChangeArrowheads="1"/>
          </p:cNvPicPr>
          <p:nvPr/>
        </p:nvPicPr>
        <p:blipFill>
          <a:blip r:embed="rId3" cstate="print"/>
          <a:srcRect r="2045"/>
          <a:stretch>
            <a:fillRect/>
          </a:stretch>
        </p:blipFill>
        <p:spPr bwMode="auto">
          <a:xfrm>
            <a:off x="5724128" y="404664"/>
            <a:ext cx="329966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60648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4C00"/>
                </a:solidFill>
              </a:rPr>
              <a:t>2. </a:t>
            </a:r>
            <a:r>
              <a:rPr lang="ru-RU" sz="4000" b="1" dirty="0" err="1" smtClean="0">
                <a:solidFill>
                  <a:srgbClr val="004C00"/>
                </a:solidFill>
              </a:rPr>
              <a:t>Бисероплетение</a:t>
            </a:r>
            <a:endParaRPr lang="ru-RU" sz="4000" b="1" dirty="0">
              <a:solidFill>
                <a:srgbClr val="004C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47664" y="827270"/>
            <a:ext cx="5040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Гайтан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Славянское этническое (народное)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женское шейное украшение, носит функцию оберега.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Гайтан, изначально - шнурок для креста. Гайтаны могли быть тканые из ниток, плоские бисерные, круглые бисерные, серебряные цепи и все это были гайтаны. На бисерных, в основном носили иконки и образки. А со временем они стали самостоятельным украшением.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Рисунок 4" descr="Гайтан"/>
          <p:cNvPicPr/>
          <p:nvPr/>
        </p:nvPicPr>
        <p:blipFill>
          <a:blip r:embed="rId3" cstate="print"/>
          <a:srcRect l="30245" r="24696"/>
          <a:stretch>
            <a:fillRect/>
          </a:stretch>
        </p:blipFill>
        <p:spPr bwMode="auto">
          <a:xfrm>
            <a:off x="7092280" y="188640"/>
            <a:ext cx="18722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ontent.foto.my.mail.ru/list/fillipovna/_answers/i-948.jpg"/>
          <p:cNvPicPr/>
          <p:nvPr/>
        </p:nvPicPr>
        <p:blipFill>
          <a:blip r:embed="rId4" cstate="print"/>
          <a:srcRect r="72014" b="50547"/>
          <a:stretch>
            <a:fillRect/>
          </a:stretch>
        </p:blipFill>
        <p:spPr bwMode="auto">
          <a:xfrm>
            <a:off x="6372200" y="2924944"/>
            <a:ext cx="15621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ontent.foto.my.mail.ru/list/fillipovna/_answers/i-948.jpg"/>
          <p:cNvPicPr/>
          <p:nvPr/>
        </p:nvPicPr>
        <p:blipFill>
          <a:blip r:embed="rId4" cstate="print"/>
          <a:srcRect t="49453" r="71331"/>
          <a:stretch>
            <a:fillRect/>
          </a:stretch>
        </p:blipFill>
        <p:spPr bwMode="auto">
          <a:xfrm>
            <a:off x="7380312" y="4077072"/>
            <a:ext cx="1600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547664" y="128245"/>
            <a:ext cx="5544616" cy="61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Гайтан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4C00"/>
                </a:solidFill>
                <a:effectLst/>
                <a:ea typeface="Times New Roman" pitchFamily="18" charset="0"/>
                <a:cs typeface="Arial" pitchFamily="34" charset="0"/>
              </a:rPr>
              <a:t>(змейка, жгут, колодочка, черенок) - женское нагрудное украшение в виде шнура, связанного из разноцветного бисера, создающего геометрический или стилизованный растительный узор, а также бусы из стекла и янтаря.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4C00"/>
                </a:solidFill>
                <a:effectLst/>
                <a:ea typeface="Times New Roman" pitchFamily="18" charset="0"/>
                <a:cs typeface="Arial" pitchFamily="34" charset="0"/>
              </a:rPr>
              <a:t>В ХIХ - ХХ веках гайтан получил широкое распространение как украшение девушек и молодых женщин.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4C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4C00"/>
                </a:solidFill>
                <a:effectLst/>
                <a:ea typeface="Times New Roman" pitchFamily="18" charset="0"/>
                <a:cs typeface="Arial" pitchFamily="34" charset="0"/>
              </a:rPr>
              <a:t>Женщины, как правило, в праздничный день надевали несколько таких украшений.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4C00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http://content.foto.my.mail.ru/list/fillipovna/_answers/i-948.jpg"/>
          <p:cNvPicPr/>
          <p:nvPr/>
        </p:nvPicPr>
        <p:blipFill>
          <a:blip r:embed="rId3" cstate="print"/>
          <a:srcRect l="28328" r="40614" b="50547"/>
          <a:stretch>
            <a:fillRect/>
          </a:stretch>
        </p:blipFill>
        <p:spPr bwMode="auto">
          <a:xfrm>
            <a:off x="7020272" y="188640"/>
            <a:ext cx="17335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ntent.foto.my.mail.ru/list/fillipovna/_answers/i-948.jpg"/>
          <p:cNvPicPr/>
          <p:nvPr/>
        </p:nvPicPr>
        <p:blipFill>
          <a:blip r:embed="rId3" cstate="print"/>
          <a:srcRect l="61945" t="1094" r="7338" b="50547"/>
          <a:stretch>
            <a:fillRect/>
          </a:stretch>
        </p:blipFill>
        <p:spPr bwMode="auto">
          <a:xfrm>
            <a:off x="7020272" y="2420888"/>
            <a:ext cx="1714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ontent.foto.my.mail.ru/list/fillipovna/_answers/i-948.jpg"/>
          <p:cNvPicPr/>
          <p:nvPr/>
        </p:nvPicPr>
        <p:blipFill>
          <a:blip r:embed="rId3" cstate="print"/>
          <a:srcRect l="62457" t="50985" r="9215" b="1094"/>
          <a:stretch>
            <a:fillRect/>
          </a:stretch>
        </p:blipFill>
        <p:spPr bwMode="auto">
          <a:xfrm>
            <a:off x="7020272" y="4653137"/>
            <a:ext cx="16561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47664" y="178768"/>
            <a:ext cx="7596336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4C00"/>
                </a:solidFill>
                <a:effectLst/>
                <a:ea typeface="Times New Roman" pitchFamily="18" charset="0"/>
                <a:cs typeface="Arial" pitchFamily="34" charset="0"/>
              </a:rPr>
              <a:t>     Бусы носили женщины разных сословий, и это было одно из самых популярных шейных украшений. Наиболее распространёнными были стеклянные бусы.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4C00"/>
                </a:solidFill>
                <a:ea typeface="Times New Roman" pitchFamily="18" charset="0"/>
                <a:cs typeface="Arial" pitchFamily="34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4C00"/>
                </a:solidFill>
                <a:ea typeface="Times New Roman" pitchFamily="18" charset="0"/>
                <a:cs typeface="Arial" pitchFamily="34" charset="0"/>
              </a:rPr>
              <a:t>     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4C00"/>
                </a:solidFill>
                <a:effectLst/>
                <a:ea typeface="Times New Roman" pitchFamily="18" charset="0"/>
                <a:cs typeface="Arial" pitchFamily="34" charset="0"/>
              </a:rPr>
              <a:t>натные женщины предпочитали бусы, составленные из различных материалов (золотые, жемчужные и выточенные из драгоценных камней).</a:t>
            </a:r>
          </a:p>
        </p:txBody>
      </p:sp>
      <p:pic>
        <p:nvPicPr>
          <p:cNvPr id="5" name="Рисунок 4" descr="http://filed4-3.my.mail.ru/pic?url=http%3A%2F%2Fs012.radikal.ru%2Fi320%2F1011%2Fba%2F87368e7a19c5t.jpg&amp;mw=&amp;mh=&amp;sig=e28ba590e0feb35975cfda1c7e9ba8dc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068960"/>
            <a:ext cx="2028825" cy="300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iled7-5.my.mail.ru/pic?url=http%3A%2F%2Fs19.radikal.ru%2Fi192%2F1011%2F13%2F788ebef8563ct.jpg&amp;mw=&amp;mh=&amp;sig=268749e4fa9c7b08a694cfbf9833c8d4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068960"/>
            <a:ext cx="2376264" cy="299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iled4-21.my.mail.ru/pic?url=http%3A%2F%2Fs13.radikal.ru%2Fi186%2F1011%2F6b%2F0d19959fede0t.jpg&amp;mw=&amp;mh=&amp;sig=95e7368bd27f7d4f0548eeedc4d6eaeb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068960"/>
            <a:ext cx="2448272" cy="301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7664" y="124469"/>
            <a:ext cx="7596336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4C00"/>
                </a:solidFill>
              </a:rPr>
              <a:t>     Украшения называли по-разному - борода, </a:t>
            </a:r>
            <a:r>
              <a:rPr lang="ru-RU" sz="2000" dirty="0" err="1" smtClean="0">
                <a:solidFill>
                  <a:srgbClr val="004C00"/>
                </a:solidFill>
              </a:rPr>
              <a:t>жерелок</a:t>
            </a:r>
            <a:r>
              <a:rPr lang="ru-RU" sz="2000" dirty="0" smtClean="0">
                <a:solidFill>
                  <a:srgbClr val="004C00"/>
                </a:solidFill>
              </a:rPr>
              <a:t>, </a:t>
            </a:r>
            <a:r>
              <a:rPr lang="ru-RU" sz="2000" dirty="0" err="1" smtClean="0">
                <a:solidFill>
                  <a:srgbClr val="004C00"/>
                </a:solidFill>
              </a:rPr>
              <a:t>подшейник</a:t>
            </a:r>
            <a:r>
              <a:rPr lang="ru-RU" sz="2000" dirty="0" smtClean="0">
                <a:solidFill>
                  <a:srgbClr val="004C00"/>
                </a:solidFill>
              </a:rPr>
              <a:t>, </a:t>
            </a:r>
            <a:r>
              <a:rPr lang="ru-RU" sz="2000" dirty="0" err="1" smtClean="0">
                <a:solidFill>
                  <a:srgbClr val="004C00"/>
                </a:solidFill>
              </a:rPr>
              <a:t>подгорлок</a:t>
            </a:r>
            <a:r>
              <a:rPr lang="ru-RU" sz="2000" dirty="0" smtClean="0">
                <a:solidFill>
                  <a:srgbClr val="004C00"/>
                </a:solidFill>
              </a:rPr>
              <a:t>, ошейник, </a:t>
            </a:r>
            <a:r>
              <a:rPr lang="ru-RU" sz="2000" dirty="0" err="1" smtClean="0">
                <a:solidFill>
                  <a:srgbClr val="004C00"/>
                </a:solidFill>
              </a:rPr>
              <a:t>зажельник</a:t>
            </a:r>
            <a:r>
              <a:rPr lang="ru-RU" sz="2000" dirty="0" smtClean="0">
                <a:solidFill>
                  <a:srgbClr val="004C00"/>
                </a:solidFill>
              </a:rPr>
              <a:t>, раз метка, гайтан, </a:t>
            </a:r>
            <a:r>
              <a:rPr lang="ru-RU" sz="2000" dirty="0" err="1" smtClean="0">
                <a:solidFill>
                  <a:srgbClr val="004C00"/>
                </a:solidFill>
              </a:rPr>
              <a:t>итан</a:t>
            </a:r>
            <a:r>
              <a:rPr lang="ru-RU" sz="2000" dirty="0" smtClean="0">
                <a:solidFill>
                  <a:srgbClr val="004C00"/>
                </a:solidFill>
              </a:rPr>
              <a:t>, </a:t>
            </a:r>
            <a:r>
              <a:rPr lang="ru-RU" sz="2000" dirty="0" err="1" smtClean="0">
                <a:solidFill>
                  <a:srgbClr val="004C00"/>
                </a:solidFill>
              </a:rPr>
              <a:t>чопка</a:t>
            </a:r>
            <a:r>
              <a:rPr lang="ru-RU" sz="2000" dirty="0" smtClean="0">
                <a:solidFill>
                  <a:srgbClr val="004C00"/>
                </a:solidFill>
              </a:rPr>
              <a:t>, </a:t>
            </a:r>
            <a:r>
              <a:rPr lang="ru-RU" sz="2000" dirty="0" err="1" smtClean="0">
                <a:solidFill>
                  <a:srgbClr val="004C00"/>
                </a:solidFill>
              </a:rPr>
              <a:t>королеска</a:t>
            </a:r>
            <a:r>
              <a:rPr lang="ru-RU" sz="2000" dirty="0" smtClean="0">
                <a:solidFill>
                  <a:srgbClr val="004C00"/>
                </a:solidFill>
              </a:rPr>
              <a:t>, сетка, </a:t>
            </a:r>
            <a:r>
              <a:rPr lang="ru-RU" sz="2000" dirty="0" err="1" smtClean="0">
                <a:solidFill>
                  <a:srgbClr val="004C00"/>
                </a:solidFill>
              </a:rPr>
              <a:t>чапочка</a:t>
            </a:r>
            <a:r>
              <a:rPr lang="ru-RU" sz="2000" dirty="0" smtClean="0">
                <a:solidFill>
                  <a:srgbClr val="004C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4C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4C00"/>
                </a:solidFill>
              </a:rPr>
              <a:t>     На </a:t>
            </a:r>
            <a:r>
              <a:rPr lang="ru-RU" sz="2000" b="1" dirty="0" smtClean="0">
                <a:solidFill>
                  <a:srgbClr val="004C00"/>
                </a:solidFill>
              </a:rPr>
              <a:t>гайтане - шнурке </a:t>
            </a:r>
            <a:r>
              <a:rPr lang="ru-RU" sz="2000" dirty="0" smtClean="0">
                <a:solidFill>
                  <a:srgbClr val="004C00"/>
                </a:solidFill>
              </a:rPr>
              <a:t>носили нательный крест,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4C00"/>
                </a:solidFill>
              </a:rPr>
              <a:t>гайтан - </a:t>
            </a:r>
            <a:r>
              <a:rPr lang="ru-RU" sz="2000" b="1" dirty="0" err="1" smtClean="0">
                <a:solidFill>
                  <a:srgbClr val="004C00"/>
                </a:solidFill>
              </a:rPr>
              <a:t>плетешок</a:t>
            </a:r>
            <a:r>
              <a:rPr lang="ru-RU" sz="2000" b="1" dirty="0" smtClean="0">
                <a:solidFill>
                  <a:srgbClr val="004C00"/>
                </a:solidFill>
              </a:rPr>
              <a:t> </a:t>
            </a:r>
            <a:r>
              <a:rPr lang="ru-RU" sz="2000" dirty="0" smtClean="0">
                <a:solidFill>
                  <a:srgbClr val="004C00"/>
                </a:solidFill>
              </a:rPr>
              <a:t>украшали монетами, ракушками, большими бусинами.</a:t>
            </a:r>
          </a:p>
        </p:txBody>
      </p:sp>
      <p:pic>
        <p:nvPicPr>
          <p:cNvPr id="4" name="Рисунок 3" descr="http://filed4-8.my.mail.ru/pic?url=http%3A%2F%2Fi057.radikal.ru%2F1011%2Fb2%2F1923d6d8c50ct.jpg&amp;mw=&amp;mh=&amp;sig=7c13787562e38b808ad304c273ad6d65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492896"/>
            <a:ext cx="3240360" cy="39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iled16-24.my.mail.ru/pic?url=http%3A%2F%2Fs002.radikal.ru%2Fi199%2F1011%2F90%2F7794a0824835t.jpg&amp;mw=&amp;mh=&amp;sig=7a4f53505d71d2b021063cfa04c2a82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492896"/>
            <a:ext cx="3168352" cy="394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1" y="785794"/>
            <a:ext cx="7072363" cy="5429288"/>
          </a:xfrm>
        </p:spPr>
        <p:txBody>
          <a:bodyPr anchor="ctr">
            <a:normAutofit fontScale="90000"/>
          </a:bodyPr>
          <a:lstStyle/>
          <a:p>
            <a:r>
              <a:rPr lang="ru-RU" sz="3600" i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Декоративно-прикладное искусство</a:t>
            </a:r>
            <a:r>
              <a:rPr lang="ru-RU" sz="3100" b="0" i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r>
              <a:rPr lang="ru-RU" sz="2200" i="0" dirty="0" smtClean="0">
                <a:effectLst/>
                <a:latin typeface="Calibri" pitchFamily="34" charset="0"/>
                <a:cs typeface="Calibri" pitchFamily="34" charset="0"/>
              </a:rPr>
              <a:t>(от</a:t>
            </a:r>
            <a:r>
              <a:rPr lang="ru-RU" sz="2200" i="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 латинского</a:t>
            </a:r>
            <a:r>
              <a:rPr lang="ru-RU" sz="2200" b="0" i="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r>
              <a:rPr lang="ru-RU" sz="2200" b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deco</a:t>
            </a:r>
            <a:r>
              <a:rPr lang="ru-RU" sz="2200" i="0" dirty="0" smtClean="0">
                <a:effectLst/>
                <a:latin typeface="Calibri" pitchFamily="34" charset="0"/>
                <a:cs typeface="Calibri" pitchFamily="34" charset="0"/>
              </a:rPr>
              <a:t> — </a:t>
            </a:r>
            <a:r>
              <a:rPr lang="ru-RU" sz="2200" b="0" i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украшаю</a:t>
            </a:r>
            <a:r>
              <a:rPr lang="ru-RU" sz="2200" i="0" dirty="0" smtClean="0">
                <a:effectLst/>
                <a:latin typeface="Calibri" pitchFamily="34" charset="0"/>
                <a:cs typeface="Calibri" pitchFamily="34" charset="0"/>
              </a:rPr>
              <a:t>) — </a:t>
            </a:r>
            <a:r>
              <a:rPr lang="ru-RU" sz="2200" b="0" i="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200" b="0" i="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200" b="0" i="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200" b="0" i="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700" i="0" dirty="0" smtClean="0">
                <a:solidFill>
                  <a:srgbClr val="006600"/>
                </a:solidFill>
                <a:effectLst/>
                <a:latin typeface="Calibri" pitchFamily="34" charset="0"/>
                <a:cs typeface="Calibri" pitchFamily="34" charset="0"/>
              </a:rPr>
              <a:t>широкий раздел искусства, который охватывает различные отрасли творческой деятельности, направленной на создание художественных изделий с  утилитарными и художественными функциями. </a:t>
            </a:r>
            <a:r>
              <a:rPr lang="ru-RU" sz="2700" b="0" i="0" dirty="0" smtClean="0">
                <a:solidFill>
                  <a:srgbClr val="0066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700" b="0" i="0" dirty="0" smtClean="0">
                <a:solidFill>
                  <a:srgbClr val="0066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700" b="0" i="0" dirty="0" smtClean="0">
                <a:solidFill>
                  <a:srgbClr val="0066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700" b="0" i="0" dirty="0" smtClean="0">
                <a:solidFill>
                  <a:srgbClr val="0066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7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Собирательный термин, условно объединяет два обширных рода искусств:</a:t>
            </a:r>
            <a:r>
              <a:rPr lang="ru-RU" sz="3100" b="0" i="0" dirty="0" smtClean="0">
                <a:effectLst/>
                <a:latin typeface="Calibri" pitchFamily="34" charset="0"/>
                <a:cs typeface="Calibri" pitchFamily="34" charset="0"/>
              </a:rPr>
              <a:t> </a:t>
            </a:r>
            <a:r>
              <a:rPr lang="ru-RU" sz="31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декоративное</a:t>
            </a:r>
            <a:r>
              <a:rPr lang="ru-RU" sz="3100" b="0" i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r>
              <a:rPr lang="ru-RU" sz="27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и</a:t>
            </a:r>
            <a:r>
              <a:rPr lang="ru-RU" sz="3100" b="0" i="0" dirty="0" smtClean="0">
                <a:effectLst/>
                <a:latin typeface="Calibri" pitchFamily="34" charset="0"/>
                <a:cs typeface="Calibri" pitchFamily="34" charset="0"/>
              </a:rPr>
              <a:t> </a:t>
            </a:r>
            <a:r>
              <a:rPr lang="ru-RU" sz="31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прикладное</a:t>
            </a:r>
            <a:r>
              <a:rPr lang="ru-RU" sz="31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  <a:r>
              <a:rPr lang="ru-RU" sz="3100" b="0" i="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3100" b="0" i="0" dirty="0" smtClean="0">
                <a:effectLst/>
              </a:rPr>
              <a:t/>
            </a:r>
            <a:br>
              <a:rPr lang="ru-RU" sz="3100" b="0" i="0" dirty="0" smtClean="0">
                <a:effectLst/>
              </a:rPr>
            </a:br>
            <a:endParaRPr lang="ru-RU" sz="48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60648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Гайтан</a:t>
            </a:r>
            <a:endParaRPr lang="ru-RU" sz="4000" dirty="0">
              <a:latin typeface="Calibri" pitchFamily="34" charset="0"/>
            </a:endParaRPr>
          </a:p>
        </p:txBody>
      </p:sp>
      <p:pic>
        <p:nvPicPr>
          <p:cNvPr id="56322" name="Picture 2" descr="E:\Save\ФОТОГРАФИИ\Укр бусы\Фото2320.jpg"/>
          <p:cNvPicPr>
            <a:picLocks noChangeAspect="1" noChangeArrowheads="1"/>
          </p:cNvPicPr>
          <p:nvPr/>
        </p:nvPicPr>
        <p:blipFill>
          <a:blip r:embed="rId3" cstate="print"/>
          <a:srcRect l="7317" t="5411" r="18853"/>
          <a:stretch>
            <a:fillRect/>
          </a:stretch>
        </p:blipFill>
        <p:spPr bwMode="auto">
          <a:xfrm>
            <a:off x="1619672" y="1196752"/>
            <a:ext cx="1584176" cy="1522197"/>
          </a:xfrm>
          <a:prstGeom prst="rect">
            <a:avLst/>
          </a:prstGeom>
          <a:noFill/>
        </p:spPr>
      </p:pic>
      <p:pic>
        <p:nvPicPr>
          <p:cNvPr id="56323" name="Picture 3" descr="E:\Save\ФОТОГРАФИИ\Укр бусы\Фото2321.jpg"/>
          <p:cNvPicPr>
            <a:picLocks noChangeAspect="1" noChangeArrowheads="1"/>
          </p:cNvPicPr>
          <p:nvPr/>
        </p:nvPicPr>
        <p:blipFill>
          <a:blip r:embed="rId4" cstate="print"/>
          <a:srcRect l="9624" t="11564" r="7317"/>
          <a:stretch>
            <a:fillRect/>
          </a:stretch>
        </p:blipFill>
        <p:spPr bwMode="auto">
          <a:xfrm>
            <a:off x="3419872" y="1196752"/>
            <a:ext cx="1872208" cy="1495063"/>
          </a:xfrm>
          <a:prstGeom prst="rect">
            <a:avLst/>
          </a:prstGeom>
          <a:noFill/>
        </p:spPr>
      </p:pic>
      <p:pic>
        <p:nvPicPr>
          <p:cNvPr id="56325" name="Picture 5" descr="E:\Save\ФОТОГРАФИИ\Укр бусы\Фото2326.jpg"/>
          <p:cNvPicPr>
            <a:picLocks noChangeAspect="1" noChangeArrowheads="1"/>
          </p:cNvPicPr>
          <p:nvPr/>
        </p:nvPicPr>
        <p:blipFill>
          <a:blip r:embed="rId5" cstate="print"/>
          <a:srcRect l="2703" t="6949" r="1549" b="6915"/>
          <a:stretch>
            <a:fillRect/>
          </a:stretch>
        </p:blipFill>
        <p:spPr bwMode="auto">
          <a:xfrm>
            <a:off x="6804248" y="1196752"/>
            <a:ext cx="2241250" cy="1512168"/>
          </a:xfrm>
          <a:prstGeom prst="rect">
            <a:avLst/>
          </a:prstGeom>
          <a:noFill/>
        </p:spPr>
      </p:pic>
      <p:pic>
        <p:nvPicPr>
          <p:cNvPr id="56326" name="Picture 6" descr="E:\Save\ФОТОГРАФИИ\Укр бусы\Фото2328.jpg"/>
          <p:cNvPicPr>
            <a:picLocks noChangeAspect="1" noChangeArrowheads="1"/>
          </p:cNvPicPr>
          <p:nvPr/>
        </p:nvPicPr>
        <p:blipFill>
          <a:blip r:embed="rId6" cstate="print"/>
          <a:srcRect l="1549" t="25407" b="13068"/>
          <a:stretch>
            <a:fillRect/>
          </a:stretch>
        </p:blipFill>
        <p:spPr bwMode="auto">
          <a:xfrm>
            <a:off x="1619672" y="2924944"/>
            <a:ext cx="2880320" cy="1512167"/>
          </a:xfrm>
          <a:prstGeom prst="rect">
            <a:avLst/>
          </a:prstGeom>
          <a:noFill/>
        </p:spPr>
      </p:pic>
      <p:pic>
        <p:nvPicPr>
          <p:cNvPr id="56328" name="Picture 8" descr="E:\Save\ФОТОГРАФИИ\Укр бусы\Фото2332.jpg"/>
          <p:cNvPicPr>
            <a:picLocks noChangeAspect="1" noChangeArrowheads="1"/>
          </p:cNvPicPr>
          <p:nvPr/>
        </p:nvPicPr>
        <p:blipFill>
          <a:blip r:embed="rId7" cstate="print"/>
          <a:srcRect l="395" t="8488" b="6915"/>
          <a:stretch>
            <a:fillRect/>
          </a:stretch>
        </p:blipFill>
        <p:spPr bwMode="auto">
          <a:xfrm>
            <a:off x="4644008" y="2924944"/>
            <a:ext cx="2448272" cy="1512168"/>
          </a:xfrm>
          <a:prstGeom prst="rect">
            <a:avLst/>
          </a:prstGeom>
          <a:noFill/>
        </p:spPr>
      </p:pic>
      <p:pic>
        <p:nvPicPr>
          <p:cNvPr id="56329" name="Picture 9" descr="E:\Save\ФОТОГРАФИИ\Укр бусы\Фото23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2924944"/>
            <a:ext cx="1800200" cy="1485165"/>
          </a:xfrm>
          <a:prstGeom prst="rect">
            <a:avLst/>
          </a:prstGeom>
          <a:noFill/>
        </p:spPr>
      </p:pic>
      <p:pic>
        <p:nvPicPr>
          <p:cNvPr id="56330" name="Picture 10" descr="E:\Save\ФОТОГРАФИИ\Укр бусы\Фото2340.jpg"/>
          <p:cNvPicPr>
            <a:picLocks noChangeAspect="1" noChangeArrowheads="1"/>
          </p:cNvPicPr>
          <p:nvPr/>
        </p:nvPicPr>
        <p:blipFill>
          <a:blip r:embed="rId9" cstate="print"/>
          <a:srcRect t="5411" r="9624" b="31526"/>
          <a:stretch>
            <a:fillRect/>
          </a:stretch>
        </p:blipFill>
        <p:spPr bwMode="auto">
          <a:xfrm>
            <a:off x="1619672" y="4653136"/>
            <a:ext cx="2520280" cy="1455346"/>
          </a:xfrm>
          <a:prstGeom prst="rect">
            <a:avLst/>
          </a:prstGeom>
          <a:noFill/>
        </p:spPr>
      </p:pic>
      <p:pic>
        <p:nvPicPr>
          <p:cNvPr id="56332" name="Picture 12" descr="E:\Save\ФОТОГРАФИИ\Укр бусы\Фото2345.jpg"/>
          <p:cNvPicPr>
            <a:picLocks noChangeAspect="1" noChangeArrowheads="1"/>
          </p:cNvPicPr>
          <p:nvPr/>
        </p:nvPicPr>
        <p:blipFill>
          <a:blip r:embed="rId10" cstate="print"/>
          <a:srcRect l="1549" t="797" r="1549" b="5377"/>
          <a:stretch>
            <a:fillRect/>
          </a:stretch>
        </p:blipFill>
        <p:spPr bwMode="auto">
          <a:xfrm>
            <a:off x="6876256" y="4653136"/>
            <a:ext cx="2160240" cy="1464162"/>
          </a:xfrm>
          <a:prstGeom prst="rect">
            <a:avLst/>
          </a:prstGeom>
          <a:noFill/>
        </p:spPr>
      </p:pic>
      <p:pic>
        <p:nvPicPr>
          <p:cNvPr id="56333" name="Picture 13" descr="E:\Save\ФОТОГРАФИИ\Укр бусы\Фото2324.jpg"/>
          <p:cNvPicPr>
            <a:picLocks noChangeAspect="1" noChangeArrowheads="1"/>
          </p:cNvPicPr>
          <p:nvPr/>
        </p:nvPicPr>
        <p:blipFill>
          <a:blip r:embed="rId11" cstate="print"/>
          <a:srcRect l="24621" t="5411" r="26928" b="3839"/>
          <a:stretch>
            <a:fillRect/>
          </a:stretch>
        </p:blipFill>
        <p:spPr bwMode="auto">
          <a:xfrm>
            <a:off x="5508104" y="1196752"/>
            <a:ext cx="1080120" cy="1517312"/>
          </a:xfrm>
          <a:prstGeom prst="rect">
            <a:avLst/>
          </a:prstGeom>
          <a:noFill/>
        </p:spPr>
      </p:pic>
      <p:pic>
        <p:nvPicPr>
          <p:cNvPr id="56334" name="Picture 14" descr="E:\Save\ФОТОГРАФИИ\Укр бусы\Фото2343.jpg"/>
          <p:cNvPicPr>
            <a:picLocks noChangeAspect="1" noChangeArrowheads="1"/>
          </p:cNvPicPr>
          <p:nvPr/>
        </p:nvPicPr>
        <p:blipFill>
          <a:blip r:embed="rId12" cstate="print"/>
          <a:srcRect t="17204"/>
          <a:stretch>
            <a:fillRect/>
          </a:stretch>
        </p:blipFill>
        <p:spPr bwMode="auto">
          <a:xfrm>
            <a:off x="4283968" y="4653136"/>
            <a:ext cx="2448273" cy="1475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</a:t>
            </a:r>
            <a:r>
              <a:rPr lang="ru-RU" sz="1600" dirty="0" err="1" smtClean="0"/>
              <a:t>Котолевский</a:t>
            </a:r>
            <a:r>
              <a:rPr lang="ru-RU" sz="1600" dirty="0" smtClean="0"/>
              <a:t> С. А.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16632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4C00"/>
                </a:solidFill>
              </a:rPr>
              <a:t>3</a:t>
            </a:r>
            <a:r>
              <a:rPr lang="ru-RU" sz="4000" b="1" dirty="0" smtClean="0">
                <a:solidFill>
                  <a:srgbClr val="004C00"/>
                </a:solidFill>
              </a:rPr>
              <a:t>. </a:t>
            </a:r>
            <a:r>
              <a:rPr lang="en-US" sz="4000" b="1" dirty="0" err="1" smtClean="0">
                <a:solidFill>
                  <a:srgbClr val="004C00"/>
                </a:solidFill>
              </a:rPr>
              <a:t>Резьба</a:t>
            </a:r>
            <a:r>
              <a:rPr lang="en-US" sz="4000" b="1" dirty="0" smtClean="0">
                <a:solidFill>
                  <a:srgbClr val="004C00"/>
                </a:solidFill>
              </a:rPr>
              <a:t> </a:t>
            </a:r>
            <a:r>
              <a:rPr lang="en-US" sz="4000" b="1" dirty="0" err="1" smtClean="0">
                <a:solidFill>
                  <a:srgbClr val="004C00"/>
                </a:solidFill>
              </a:rPr>
              <a:t>по</a:t>
            </a:r>
            <a:r>
              <a:rPr lang="en-US" sz="4000" b="1" dirty="0" smtClean="0">
                <a:solidFill>
                  <a:srgbClr val="004C00"/>
                </a:solidFill>
              </a:rPr>
              <a:t> </a:t>
            </a:r>
            <a:r>
              <a:rPr lang="en-US" sz="4000" b="1" dirty="0" err="1" smtClean="0">
                <a:solidFill>
                  <a:srgbClr val="004C00"/>
                </a:solidFill>
              </a:rPr>
              <a:t>дереву</a:t>
            </a:r>
            <a:endParaRPr lang="ru-RU" sz="4000" b="1" dirty="0">
              <a:solidFill>
                <a:srgbClr val="004C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764704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4C00"/>
                </a:solidFill>
              </a:rPr>
              <a:t>Древнейшие памятники народного искусства на территории современной Украины, что сошли к нам, относятся к эпохе палеолита (20 тыс. лет до н.э.). Их нашли археологи во время раскопок </a:t>
            </a:r>
            <a:r>
              <a:rPr lang="ru-RU" b="1" dirty="0" err="1" smtClean="0">
                <a:solidFill>
                  <a:srgbClr val="004C00"/>
                </a:solidFill>
              </a:rPr>
              <a:t>Мізенської</a:t>
            </a:r>
            <a:r>
              <a:rPr lang="ru-RU" b="1" dirty="0" smtClean="0">
                <a:solidFill>
                  <a:srgbClr val="004C00"/>
                </a:solidFill>
              </a:rPr>
              <a:t> стоянки на </a:t>
            </a:r>
            <a:r>
              <a:rPr lang="ru-RU" b="1" dirty="0" err="1" smtClean="0">
                <a:solidFill>
                  <a:srgbClr val="004C00"/>
                </a:solidFill>
              </a:rPr>
              <a:t>Черниговщине</a:t>
            </a:r>
            <a:r>
              <a:rPr lang="ru-RU" b="1" dirty="0" smtClean="0">
                <a:solidFill>
                  <a:srgbClr val="004C00"/>
                </a:solidFill>
              </a:rPr>
              <a:t>.</a:t>
            </a:r>
            <a:endParaRPr lang="ru-RU" b="1" dirty="0">
              <a:solidFill>
                <a:srgbClr val="004C00"/>
              </a:solidFill>
            </a:endParaRPr>
          </a:p>
        </p:txBody>
      </p:sp>
      <p:pic>
        <p:nvPicPr>
          <p:cNvPr id="5" name="Рисунок 4" descr="Рис. 61. 'Ковш-конюх'. Тверская губерния. Начало XIX в."/>
          <p:cNvPicPr/>
          <p:nvPr/>
        </p:nvPicPr>
        <p:blipFill>
          <a:blip r:embed="rId3" cstate="print"/>
          <a:srcRect l="5135" t="13745" r="4994" b="17528"/>
          <a:stretch>
            <a:fillRect/>
          </a:stretch>
        </p:blipFill>
        <p:spPr bwMode="auto">
          <a:xfrm>
            <a:off x="1619672" y="2348880"/>
            <a:ext cx="25202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. 62. Дом Ошевнева в Кижах. Декор фронтона. XIX в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348880"/>
            <a:ext cx="236857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ис. 63. Гребень прялки. Вологодская губерния. XIX в."/>
          <p:cNvPicPr/>
          <p:nvPr/>
        </p:nvPicPr>
        <p:blipFill>
          <a:blip r:embed="rId5" cstate="print"/>
          <a:srcRect l="5881" t="2733" r="8838" b="1602"/>
          <a:stretch>
            <a:fillRect/>
          </a:stretch>
        </p:blipFill>
        <p:spPr bwMode="auto">
          <a:xfrm>
            <a:off x="6948264" y="1916832"/>
            <a:ext cx="17281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ис. 64. Деталь прялки. Ярославская губерния. XIX в.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293096"/>
            <a:ext cx="1800200" cy="203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ис. 65. Пряничная доска. XVIII в.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365104"/>
            <a:ext cx="15841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</a:t>
            </a:r>
            <a:r>
              <a:rPr lang="ru-RU" sz="1600" dirty="0" err="1" smtClean="0"/>
              <a:t>Котолевский</a:t>
            </a:r>
            <a:r>
              <a:rPr lang="ru-RU" sz="1600" dirty="0" smtClean="0"/>
              <a:t> С. А.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88641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4C00"/>
                </a:solidFill>
              </a:rPr>
              <a:t>В  </a:t>
            </a:r>
            <a:r>
              <a:rPr lang="en-US" b="1" dirty="0" smtClean="0">
                <a:solidFill>
                  <a:srgbClr val="004C00"/>
                </a:solidFill>
              </a:rPr>
              <a:t>XVIII</a:t>
            </a:r>
            <a:r>
              <a:rPr lang="ru-RU" b="1" dirty="0" smtClean="0">
                <a:solidFill>
                  <a:srgbClr val="004C00"/>
                </a:solidFill>
              </a:rPr>
              <a:t> веке началось массовое развитие деревянной скульптуры. В городах и сёлах многочисленные ремесленники, мастера резьбы по дереву, исполняли украшения не только для церквей, царских хором и дворцов, но и домов простых жителей. Искусство резьбы в эти времена было широко востребовано и быстро развивалось. </a:t>
            </a:r>
            <a:endParaRPr lang="ru-RU" b="1" dirty="0">
              <a:solidFill>
                <a:srgbClr val="004C00"/>
              </a:solidFill>
            </a:endParaRPr>
          </a:p>
        </p:txBody>
      </p:sp>
      <p:pic>
        <p:nvPicPr>
          <p:cNvPr id="6146" name="Picture 2" descr="http://faska.ucoz.ru/azhurnaja.jpg"/>
          <p:cNvPicPr>
            <a:picLocks noChangeAspect="1" noChangeArrowheads="1"/>
          </p:cNvPicPr>
          <p:nvPr/>
        </p:nvPicPr>
        <p:blipFill>
          <a:blip r:embed="rId3" cstate="print"/>
          <a:srcRect l="7560" r="6446" b="6456"/>
          <a:stretch>
            <a:fillRect/>
          </a:stretch>
        </p:blipFill>
        <p:spPr bwMode="auto">
          <a:xfrm>
            <a:off x="1619672" y="2276872"/>
            <a:ext cx="2808312" cy="1512168"/>
          </a:xfrm>
          <a:prstGeom prst="rect">
            <a:avLst/>
          </a:prstGeom>
          <a:noFill/>
        </p:spPr>
      </p:pic>
      <p:pic>
        <p:nvPicPr>
          <p:cNvPr id="6148" name="Picture 4" descr="http://moda-interier.ru/art/derevo-7-ekaterininskii-dvor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060848"/>
            <a:ext cx="2376264" cy="2055823"/>
          </a:xfrm>
          <a:prstGeom prst="rect">
            <a:avLst/>
          </a:prstGeom>
          <a:noFill/>
        </p:spPr>
      </p:pic>
      <p:pic>
        <p:nvPicPr>
          <p:cNvPr id="6150" name="Picture 6" descr="http://www.zamek-hluboka.eu/data/galerie/p5200093.jpg"/>
          <p:cNvPicPr>
            <a:picLocks noChangeAspect="1" noChangeArrowheads="1"/>
          </p:cNvPicPr>
          <p:nvPr/>
        </p:nvPicPr>
        <p:blipFill>
          <a:blip r:embed="rId5" cstate="print"/>
          <a:srcRect l="7692" b="12836"/>
          <a:stretch>
            <a:fillRect/>
          </a:stretch>
        </p:blipFill>
        <p:spPr bwMode="auto">
          <a:xfrm>
            <a:off x="6732240" y="1988840"/>
            <a:ext cx="2284728" cy="2808312"/>
          </a:xfrm>
          <a:prstGeom prst="rect">
            <a:avLst/>
          </a:prstGeom>
          <a:noFill/>
        </p:spPr>
      </p:pic>
      <p:pic>
        <p:nvPicPr>
          <p:cNvPr id="6152" name="Picture 8" descr="http://booksite.ru/fulltext/rezb/akr/uglo/va/165.jpg"/>
          <p:cNvPicPr>
            <a:picLocks noChangeAspect="1" noChangeArrowheads="1"/>
          </p:cNvPicPr>
          <p:nvPr/>
        </p:nvPicPr>
        <p:blipFill>
          <a:blip r:embed="rId6" cstate="print"/>
          <a:srcRect l="4459" t="11649" r="4871" b="6809"/>
          <a:stretch>
            <a:fillRect/>
          </a:stretch>
        </p:blipFill>
        <p:spPr bwMode="auto">
          <a:xfrm>
            <a:off x="6444208" y="4869160"/>
            <a:ext cx="2592288" cy="1487378"/>
          </a:xfrm>
          <a:prstGeom prst="rect">
            <a:avLst/>
          </a:prstGeom>
          <a:noFill/>
        </p:spPr>
      </p:pic>
      <p:pic>
        <p:nvPicPr>
          <p:cNvPr id="6154" name="Picture 10" descr="http://bibliotekar.ru/ruswood/52.files/image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221088"/>
            <a:ext cx="2664296" cy="2134989"/>
          </a:xfrm>
          <a:prstGeom prst="rect">
            <a:avLst/>
          </a:prstGeom>
          <a:noFill/>
        </p:spPr>
      </p:pic>
      <p:pic>
        <p:nvPicPr>
          <p:cNvPr id="6156" name="Picture 12" descr="http://orthodox-expo.ru/archiv08/grs/cr2_b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3645024"/>
            <a:ext cx="1944216" cy="2705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</a:t>
            </a:r>
            <a:r>
              <a:rPr lang="ru-RU" sz="1600" dirty="0" err="1" smtClean="0"/>
              <a:t>Котолевский</a:t>
            </a:r>
            <a:r>
              <a:rPr lang="ru-RU" sz="1600" dirty="0" smtClean="0"/>
              <a:t> С. А.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19672" y="188640"/>
            <a:ext cx="72728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4C00"/>
                </a:solidFill>
                <a:effectLst/>
                <a:ea typeface="Times New Roman" pitchFamily="18" charset="0"/>
                <a:cs typeface="Arial" pitchFamily="34" charset="0"/>
              </a:rPr>
              <a:t>На севере и юге, на западе и востоке, в крупных городах, маленьких деревнях и поселках резное искусство в течение многих веков неизменно в почете. Оно "согревает" души людей своим теплом, открывает простор фантазии, как бы связывает нашу старину с современной жизнью.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4C00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Рис. 71. С. Чоморян. Кружка. Геометрическая резьба"/>
          <p:cNvPicPr/>
          <p:nvPr/>
        </p:nvPicPr>
        <p:blipFill>
          <a:blip r:embed="rId3" cstate="print"/>
          <a:srcRect l="18590" t="2102" r="13247" b="1226"/>
          <a:stretch>
            <a:fillRect/>
          </a:stretch>
        </p:blipFill>
        <p:spPr bwMode="auto">
          <a:xfrm>
            <a:off x="1475656" y="1988840"/>
            <a:ext cx="20882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. 68. И. Стулов, 'Царь Додон и Звездочет'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284984"/>
            <a:ext cx="27363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лл. 19. Декоративное блюдо 'Лето'. Кудринская резьба"/>
          <p:cNvPicPr/>
          <p:nvPr/>
        </p:nvPicPr>
        <p:blipFill>
          <a:blip r:embed="rId5" cstate="print"/>
          <a:srcRect t="9095" r="4814" b="7580"/>
          <a:stretch>
            <a:fillRect/>
          </a:stretch>
        </p:blipFill>
        <p:spPr bwMode="auto">
          <a:xfrm>
            <a:off x="5364088" y="1844824"/>
            <a:ext cx="25202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Илл. 21. В. Зверева. 'Филин'. Работа по не обрезной доске"/>
          <p:cNvPicPr/>
          <p:nvPr/>
        </p:nvPicPr>
        <p:blipFill>
          <a:blip r:embed="rId6" cstate="print"/>
          <a:srcRect l="21109" t="5888" r="1848" b="2846"/>
          <a:stretch>
            <a:fillRect/>
          </a:stretch>
        </p:blipFill>
        <p:spPr bwMode="auto">
          <a:xfrm>
            <a:off x="6948264" y="2708920"/>
            <a:ext cx="18722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</a:t>
            </a:r>
            <a:r>
              <a:rPr lang="ru-RU" sz="1600" dirty="0" err="1" smtClean="0"/>
              <a:t>Котолевский</a:t>
            </a:r>
            <a:r>
              <a:rPr lang="ru-RU" sz="1600" dirty="0" smtClean="0"/>
              <a:t> С. А.</a:t>
            </a:r>
          </a:p>
        </p:txBody>
      </p:sp>
      <p:pic>
        <p:nvPicPr>
          <p:cNvPr id="2049" name="Picture 1" descr="E:\Save\ФОТОГРАФИИ\Котолевский\2014-11-26 08.18.14.jpg"/>
          <p:cNvPicPr>
            <a:picLocks noChangeAspect="1" noChangeArrowheads="1"/>
          </p:cNvPicPr>
          <p:nvPr/>
        </p:nvPicPr>
        <p:blipFill>
          <a:blip r:embed="rId3" cstate="print"/>
          <a:srcRect t="16361" r="47570" b="19682"/>
          <a:stretch>
            <a:fillRect/>
          </a:stretch>
        </p:blipFill>
        <p:spPr bwMode="auto">
          <a:xfrm>
            <a:off x="1835696" y="116632"/>
            <a:ext cx="2088232" cy="1910510"/>
          </a:xfrm>
          <a:prstGeom prst="rect">
            <a:avLst/>
          </a:prstGeom>
          <a:noFill/>
        </p:spPr>
      </p:pic>
      <p:pic>
        <p:nvPicPr>
          <p:cNvPr id="2050" name="Picture 2" descr="E:\Save\ФОТОГРАФИИ\Котолевский\2014-11-26 08.20.43.jpg"/>
          <p:cNvPicPr>
            <a:picLocks noChangeAspect="1" noChangeArrowheads="1"/>
          </p:cNvPicPr>
          <p:nvPr/>
        </p:nvPicPr>
        <p:blipFill>
          <a:blip r:embed="rId4" cstate="print"/>
          <a:srcRect l="2308" t="9231" r="26154" b="1538"/>
          <a:stretch>
            <a:fillRect/>
          </a:stretch>
        </p:blipFill>
        <p:spPr bwMode="auto">
          <a:xfrm>
            <a:off x="3779912" y="260648"/>
            <a:ext cx="2088232" cy="1888390"/>
          </a:xfrm>
          <a:prstGeom prst="rect">
            <a:avLst/>
          </a:prstGeom>
          <a:noFill/>
        </p:spPr>
      </p:pic>
      <p:pic>
        <p:nvPicPr>
          <p:cNvPr id="2051" name="Picture 3" descr="E:\Save\ФОТОГРАФИИ\Котолевский\2014-11-26 08.23.37.jpg"/>
          <p:cNvPicPr>
            <a:picLocks noChangeAspect="1" noChangeArrowheads="1"/>
          </p:cNvPicPr>
          <p:nvPr/>
        </p:nvPicPr>
        <p:blipFill>
          <a:blip r:embed="rId5" cstate="print"/>
          <a:srcRect t="5970" r="54104" b="38573"/>
          <a:stretch>
            <a:fillRect/>
          </a:stretch>
        </p:blipFill>
        <p:spPr bwMode="auto">
          <a:xfrm>
            <a:off x="5724128" y="116632"/>
            <a:ext cx="2088232" cy="1892460"/>
          </a:xfrm>
          <a:prstGeom prst="rect">
            <a:avLst/>
          </a:prstGeom>
          <a:noFill/>
        </p:spPr>
      </p:pic>
      <p:pic>
        <p:nvPicPr>
          <p:cNvPr id="2052" name="Picture 4" descr="E:\Save\ФОТОГРАФИИ\Котолевский\2014-11-26 08.27.21.jpg"/>
          <p:cNvPicPr>
            <a:picLocks noChangeAspect="1" noChangeArrowheads="1"/>
          </p:cNvPicPr>
          <p:nvPr/>
        </p:nvPicPr>
        <p:blipFill>
          <a:blip r:embed="rId6" cstate="print"/>
          <a:srcRect l="5085" t="10169" r="54237" b="40678"/>
          <a:stretch>
            <a:fillRect/>
          </a:stretch>
        </p:blipFill>
        <p:spPr bwMode="auto">
          <a:xfrm>
            <a:off x="1835696" y="2276872"/>
            <a:ext cx="2088232" cy="1892460"/>
          </a:xfrm>
          <a:prstGeom prst="rect">
            <a:avLst/>
          </a:prstGeom>
          <a:noFill/>
        </p:spPr>
      </p:pic>
      <p:pic>
        <p:nvPicPr>
          <p:cNvPr id="2054" name="Picture 6" descr="E:\Save\ФОТОГРАФИИ\Котолевский\2014-11-26 08.32.44.jpg"/>
          <p:cNvPicPr>
            <a:picLocks noChangeAspect="1" noChangeArrowheads="1"/>
          </p:cNvPicPr>
          <p:nvPr/>
        </p:nvPicPr>
        <p:blipFill>
          <a:blip r:embed="rId7" cstate="print"/>
          <a:srcRect l="2586" t="12069" r="52383" b="34483"/>
          <a:stretch>
            <a:fillRect/>
          </a:stretch>
        </p:blipFill>
        <p:spPr bwMode="auto">
          <a:xfrm>
            <a:off x="3707904" y="2420888"/>
            <a:ext cx="2160240" cy="1923052"/>
          </a:xfrm>
          <a:prstGeom prst="rect">
            <a:avLst/>
          </a:prstGeom>
          <a:noFill/>
        </p:spPr>
      </p:pic>
      <p:pic>
        <p:nvPicPr>
          <p:cNvPr id="2055" name="Picture 7" descr="E:\Save\ФОТОГРАФИИ\Котолевский\2014-11-26 08.45.58.jpg"/>
          <p:cNvPicPr>
            <a:picLocks noChangeAspect="1" noChangeArrowheads="1"/>
          </p:cNvPicPr>
          <p:nvPr/>
        </p:nvPicPr>
        <p:blipFill>
          <a:blip r:embed="rId8" cstate="print"/>
          <a:srcRect l="1293" t="12069" r="50862" b="32112"/>
          <a:stretch>
            <a:fillRect/>
          </a:stretch>
        </p:blipFill>
        <p:spPr bwMode="auto">
          <a:xfrm>
            <a:off x="5724128" y="2276872"/>
            <a:ext cx="2065884" cy="1872208"/>
          </a:xfrm>
          <a:prstGeom prst="rect">
            <a:avLst/>
          </a:prstGeom>
          <a:noFill/>
        </p:spPr>
      </p:pic>
      <p:pic>
        <p:nvPicPr>
          <p:cNvPr id="2056" name="Picture 8" descr="E:\Save\ФОТОГРАФИИ\Котолевский\2014-11-26 09.22.18.jpg"/>
          <p:cNvPicPr>
            <a:picLocks noChangeAspect="1" noChangeArrowheads="1"/>
          </p:cNvPicPr>
          <p:nvPr/>
        </p:nvPicPr>
        <p:blipFill>
          <a:blip r:embed="rId9" cstate="print"/>
          <a:srcRect l="9615" t="7692" r="11538"/>
          <a:stretch>
            <a:fillRect/>
          </a:stretch>
        </p:blipFill>
        <p:spPr bwMode="auto">
          <a:xfrm>
            <a:off x="1835696" y="4437112"/>
            <a:ext cx="2088233" cy="1833570"/>
          </a:xfrm>
          <a:prstGeom prst="rect">
            <a:avLst/>
          </a:prstGeom>
          <a:noFill/>
        </p:spPr>
      </p:pic>
      <p:pic>
        <p:nvPicPr>
          <p:cNvPr id="2057" name="Picture 9" descr="E:\Save\ФОТОГРАФИИ\Котолевский\2014-11-26 09.41.20.jpg"/>
          <p:cNvPicPr>
            <a:picLocks noChangeAspect="1" noChangeArrowheads="1"/>
          </p:cNvPicPr>
          <p:nvPr/>
        </p:nvPicPr>
        <p:blipFill>
          <a:blip r:embed="rId10" cstate="print"/>
          <a:srcRect l="20769" t="13846" r="6539" b="9230"/>
          <a:stretch>
            <a:fillRect/>
          </a:stretch>
        </p:blipFill>
        <p:spPr bwMode="auto">
          <a:xfrm>
            <a:off x="3707904" y="4581128"/>
            <a:ext cx="2160240" cy="1835113"/>
          </a:xfrm>
          <a:prstGeom prst="rect">
            <a:avLst/>
          </a:prstGeom>
          <a:noFill/>
        </p:spPr>
      </p:pic>
      <p:pic>
        <p:nvPicPr>
          <p:cNvPr id="2058" name="Picture 10" descr="E:\Save\ФОТОГРАФИИ\Котолевский\2014-11-26 09.41.49.jpg"/>
          <p:cNvPicPr>
            <a:picLocks noChangeAspect="1" noChangeArrowheads="1"/>
          </p:cNvPicPr>
          <p:nvPr/>
        </p:nvPicPr>
        <p:blipFill>
          <a:blip r:embed="rId11" cstate="print"/>
          <a:srcRect l="10385" t="10769" r="11154" b="3077"/>
          <a:stretch>
            <a:fillRect/>
          </a:stretch>
        </p:blipFill>
        <p:spPr bwMode="auto">
          <a:xfrm>
            <a:off x="5652120" y="4437111"/>
            <a:ext cx="2160240" cy="1779021"/>
          </a:xfrm>
          <a:prstGeom prst="rect">
            <a:avLst/>
          </a:prstGeom>
          <a:noFill/>
        </p:spPr>
      </p:pic>
      <p:pic>
        <p:nvPicPr>
          <p:cNvPr id="2059" name="Picture 11" descr="E:\Save\ФОТОГРАФИИ\Котолевский\2014-11-26 19.03.48.jpg"/>
          <p:cNvPicPr>
            <a:picLocks noChangeAspect="1" noChangeArrowheads="1"/>
          </p:cNvPicPr>
          <p:nvPr/>
        </p:nvPicPr>
        <p:blipFill>
          <a:blip r:embed="rId12" cstate="print"/>
          <a:srcRect l="4617" t="27700" b="49217"/>
          <a:stretch>
            <a:fillRect/>
          </a:stretch>
        </p:blipFill>
        <p:spPr bwMode="auto">
          <a:xfrm rot="5400000">
            <a:off x="5556956" y="2804084"/>
            <a:ext cx="5950968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04664"/>
            <a:ext cx="54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4C00"/>
                </a:solidFill>
              </a:rPr>
              <a:t>Передача навыков ремесла из поколения в поколение, творческий процесс изготовления изделий под руководством учителя способствуют закреплению положительных</a:t>
            </a:r>
            <a:endParaRPr lang="ru-RU" sz="2800" b="1" dirty="0">
              <a:solidFill>
                <a:srgbClr val="004C00"/>
              </a:solidFill>
            </a:endParaRPr>
          </a:p>
        </p:txBody>
      </p:sp>
      <p:pic>
        <p:nvPicPr>
          <p:cNvPr id="4" name="Рисунок 3" descr="http://filed4-8.my.mail.ru/pic?url=http%3A%2F%2Fs008.radikal.ru%2Fi304%2F1011%2Fff%2Fd26b13cd8dbct.jpg&amp;mw=&amp;mh=&amp;sig=5e03fd96147a57a734752a4d941bf067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6672"/>
            <a:ext cx="23762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3861048"/>
            <a:ext cx="7596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4C00"/>
                </a:solidFill>
              </a:rPr>
              <a:t>эмоций, стремлению к познанию и овладению спецификой ремесленного мастерства, формированию первоначальных представлений о народно-декоративном искусстве. </a:t>
            </a:r>
            <a:endParaRPr lang="ru-RU" sz="2800" b="1" dirty="0">
              <a:solidFill>
                <a:srgbClr val="004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  <p:sp>
        <p:nvSpPr>
          <p:cNvPr id="9" name="Заголовок 6"/>
          <p:cNvSpPr>
            <a:spLocks noGrp="1"/>
          </p:cNvSpPr>
          <p:nvPr>
            <p:ph type="body" idx="1"/>
          </p:nvPr>
        </p:nvSpPr>
        <p:spPr>
          <a:xfrm>
            <a:off x="1928794" y="500042"/>
            <a:ext cx="6858048" cy="5572164"/>
          </a:xfrm>
        </p:spPr>
        <p:txBody>
          <a:bodyPr>
            <a:normAutofit/>
          </a:bodyPr>
          <a:lstStyle/>
          <a:p>
            <a:r>
              <a:rPr lang="ru-RU" sz="3200" i="0" u="sng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Произведения декоративно-прикладного искусства отвечают нескольким характеристикам: </a:t>
            </a:r>
          </a:p>
          <a:p>
            <a:endParaRPr lang="ru-RU" sz="3200" i="0" dirty="0" smtClean="0">
              <a:solidFill>
                <a:srgbClr val="008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i="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 обладают эстетическим качеством; </a:t>
            </a:r>
          </a:p>
          <a:p>
            <a:pPr>
              <a:buFont typeface="Wingdings" pitchFamily="2" charset="2"/>
              <a:buChar char="v"/>
            </a:pPr>
            <a:r>
              <a:rPr lang="ru-RU" sz="3200" i="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 рассчитаны на художественный эффект; </a:t>
            </a:r>
          </a:p>
          <a:p>
            <a:pPr>
              <a:buFont typeface="Wingdings" pitchFamily="2" charset="2"/>
              <a:buChar char="v"/>
            </a:pPr>
            <a:r>
              <a:rPr lang="ru-RU" sz="3200" i="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 служат для оформления быта и интерьера.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1785918" y="2428868"/>
            <a:ext cx="6357982" cy="3643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творческая работа ребенка с различными материалами, в процессе которой он создает полезные и эстетически значимые предметы и изделия для украшения быта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928926" y="571480"/>
            <a:ext cx="4071966" cy="1643074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Художественный ручной труд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  <p:sp>
        <p:nvSpPr>
          <p:cNvPr id="3" name="Лента лицом вверх 2"/>
          <p:cNvSpPr/>
          <p:nvPr/>
        </p:nvSpPr>
        <p:spPr>
          <a:xfrm>
            <a:off x="1643042" y="285728"/>
            <a:ext cx="7143800" cy="1214446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ВСЕ ЭТАПЫ ДЕЯТЕЛЬНОСТИ УЧАЩИХСЯ СЛЕДУЕТ СЧИТАТЬ ТВОРЧЕСКИМИ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000240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■    постановка посильной задачи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714620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■    теоретическая подготовка к выполнению задачи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3857628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■    поиск конкретного решения задачи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5000636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■    материальное осуществление теоретического замысла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6000768"/>
            <a:ext cx="2845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толяров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Ю.С.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1928794" y="285728"/>
            <a:ext cx="6715172" cy="2000264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Творчество учащихся</a:t>
            </a:r>
          </a:p>
          <a:p>
            <a:pPr algn="ctr"/>
            <a:r>
              <a:rPr lang="ru-RU" sz="3200" dirty="0" smtClean="0">
                <a:solidFill>
                  <a:srgbClr val="6600CC"/>
                </a:solidFill>
              </a:rPr>
              <a:t>выражено тремя уровнями</a:t>
            </a:r>
            <a:endParaRPr lang="ru-RU" sz="3200" b="1" i="1" dirty="0">
              <a:solidFill>
                <a:srgbClr val="6600CC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547664" y="1643026"/>
          <a:ext cx="7310584" cy="5098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142984"/>
            <a:ext cx="67151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Новейшее украинское возрождение начинается вместе с сознательным уже созданием и изучением ценностей украинского фольклора. </a:t>
            </a:r>
          </a:p>
          <a:p>
            <a:pPr algn="r"/>
            <a:r>
              <a:rPr lang="ru-RU" sz="28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В.Шаян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"Вера Предков Наших"</a:t>
            </a:r>
            <a:endParaRPr lang="ru-RU" sz="2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332656"/>
            <a:ext cx="72008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</a:rPr>
              <a:t>1</a:t>
            </a:r>
            <a:r>
              <a:rPr lang="ru-RU" sz="4000" b="1" dirty="0" smtClean="0">
                <a:solidFill>
                  <a:srgbClr val="006600"/>
                </a:solidFill>
              </a:rPr>
              <a:t>.Вышивка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  </a:t>
            </a:r>
          </a:p>
          <a:p>
            <a:endParaRPr lang="ru-RU" sz="2800" b="1" i="1" dirty="0" smtClean="0">
              <a:solidFill>
                <a:srgbClr val="C00000"/>
              </a:solidFill>
            </a:endParaRPr>
          </a:p>
          <a:p>
            <a:endParaRPr lang="ru-RU" sz="2800" b="1" i="1" dirty="0" smtClean="0">
              <a:solidFill>
                <a:srgbClr val="C00000"/>
              </a:solidFill>
            </a:endParaRPr>
          </a:p>
          <a:p>
            <a:endParaRPr lang="ru-RU" sz="2800" b="1" i="1" dirty="0" smtClean="0">
              <a:solidFill>
                <a:srgbClr val="C00000"/>
              </a:solidFill>
            </a:endParaRPr>
          </a:p>
          <a:p>
            <a:endParaRPr lang="ru-RU" sz="2800" b="1" i="1" dirty="0" smtClean="0">
              <a:solidFill>
                <a:srgbClr val="C00000"/>
              </a:solidFill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 Вышивание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— один из самых распространенных видов народного искусства.  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Его возникновение связано с появлением первого стежка, сделанного первобытными людьми при скреплении шкуры убитого мамонта.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mirmotka.ru/wp-content/uploads/2011/11/Cross-Sti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3802763" cy="2952328"/>
          </a:xfrm>
          <a:prstGeom prst="rect">
            <a:avLst/>
          </a:prstGeom>
          <a:noFill/>
        </p:spPr>
      </p:pic>
      <p:pic>
        <p:nvPicPr>
          <p:cNvPr id="7" name="Picture 8" descr="http://www.svadba66.ru/content/photo/12900/12890/201004/93054/93054l.jpg"/>
          <p:cNvPicPr>
            <a:picLocks noChangeAspect="1" noChangeArrowheads="1"/>
          </p:cNvPicPr>
          <p:nvPr/>
        </p:nvPicPr>
        <p:blipFill>
          <a:blip r:embed="rId4" cstate="print"/>
          <a:srcRect l="3380" b="7953"/>
          <a:stretch>
            <a:fillRect/>
          </a:stretch>
        </p:blipFill>
        <p:spPr bwMode="auto">
          <a:xfrm>
            <a:off x="1979712" y="1196752"/>
            <a:ext cx="2736304" cy="2057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</a:t>
            </a:r>
            <a:r>
              <a:rPr lang="en-US" sz="1600" dirty="0" smtClean="0"/>
              <a:t>8</a:t>
            </a:r>
            <a:r>
              <a:rPr lang="ru-RU" sz="1600" dirty="0" smtClean="0"/>
              <a:t> Новикова Яна Владимировна</a:t>
            </a:r>
            <a:endParaRPr lang="ru-RU" sz="1600" dirty="0"/>
          </a:p>
        </p:txBody>
      </p:sp>
      <p:pic>
        <p:nvPicPr>
          <p:cNvPr id="12292" name="Picture 4" descr="http://amruwom.ru/uploads/posts/2012-05/a6sc1hhkj2.jpg"/>
          <p:cNvPicPr>
            <a:picLocks noChangeAspect="1" noChangeArrowheads="1"/>
          </p:cNvPicPr>
          <p:nvPr/>
        </p:nvPicPr>
        <p:blipFill>
          <a:blip r:embed="rId3" cstate="print"/>
          <a:srcRect l="20618" t="8326" r="25776" b="28397"/>
          <a:stretch>
            <a:fillRect/>
          </a:stretch>
        </p:blipFill>
        <p:spPr bwMode="auto">
          <a:xfrm>
            <a:off x="6156176" y="2060848"/>
            <a:ext cx="2069283" cy="2016224"/>
          </a:xfrm>
          <a:prstGeom prst="rect">
            <a:avLst/>
          </a:prstGeom>
          <a:noFill/>
        </p:spPr>
      </p:pic>
      <p:pic>
        <p:nvPicPr>
          <p:cNvPr id="12296" name="Picture 8" descr="http://klubochek.net/uploads/posts/2009-01/1231011883_vish_2.jpg"/>
          <p:cNvPicPr>
            <a:picLocks noChangeAspect="1" noChangeArrowheads="1"/>
          </p:cNvPicPr>
          <p:nvPr/>
        </p:nvPicPr>
        <p:blipFill>
          <a:blip r:embed="rId4" cstate="print"/>
          <a:srcRect l="10080" t="3421" r="15581"/>
          <a:stretch>
            <a:fillRect/>
          </a:stretch>
        </p:blipFill>
        <p:spPr bwMode="auto">
          <a:xfrm>
            <a:off x="1763688" y="2420888"/>
            <a:ext cx="3686707" cy="35283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91680" y="260648"/>
            <a:ext cx="6948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основе вышивки заложены стародавние обычаи и обряды. Особенно это касается вышивания крестом. Крест всегда рассматривался  как оберег, который способен защитить от нечистой силы, дурного глаза и прочих напастей.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Picture 6" descr="http://tineydgers.ru/78/09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21088"/>
            <a:ext cx="2592288" cy="1744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42417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0ECF27-1DEE-4C43-8D5F-7ED269F62F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2402</TotalTime>
  <Words>1871</Words>
  <Application>Microsoft Office PowerPoint</Application>
  <PresentationFormat>Экран (4:3)</PresentationFormat>
  <Paragraphs>170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TS102424171</vt:lpstr>
      <vt:lpstr>Дизайн-студия ч.2</vt:lpstr>
      <vt:lpstr>Декоративно-прикладное искусство (от латинского deco — украшаю) —   широкий раздел искусства, который охватывает различные отрасли творческой деятельности, направленной на создание художественных изделий с  утилитарными и художественными функциями.   Собирательный термин, условно объединяет два обширных рода искусств: декоративное и прикладное.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Дизайн-студия</dc:title>
  <dc:creator>Янусик</dc:creator>
  <cp:lastModifiedBy>User</cp:lastModifiedBy>
  <cp:revision>238</cp:revision>
  <dcterms:created xsi:type="dcterms:W3CDTF">2014-01-28T19:06:03Z</dcterms:created>
  <dcterms:modified xsi:type="dcterms:W3CDTF">2014-11-27T06:09:18Z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TC024241719991</vt:lpwstr>
  </property>
</Properties>
</file>