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58" r:id="rId8"/>
    <p:sldId id="263" r:id="rId9"/>
    <p:sldId id="276" r:id="rId10"/>
    <p:sldId id="275" r:id="rId11"/>
    <p:sldId id="259" r:id="rId12"/>
    <p:sldId id="260" r:id="rId13"/>
    <p:sldId id="262" r:id="rId14"/>
    <p:sldId id="264" r:id="rId15"/>
    <p:sldId id="265" r:id="rId16"/>
    <p:sldId id="267" r:id="rId17"/>
    <p:sldId id="281" r:id="rId18"/>
    <p:sldId id="279" r:id="rId19"/>
    <p:sldId id="280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702" autoAdjust="0"/>
  </p:normalViewPr>
  <p:slideViewPr>
    <p:cSldViewPr>
      <p:cViewPr>
        <p:scale>
          <a:sx n="80" d="100"/>
          <a:sy n="80" d="100"/>
        </p:scale>
        <p:origin x="-19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6D563E-AA9F-4334-AA9A-5A2F596E165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C0AE2E-98F9-472F-861B-8B672272A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тизы,проволока,сетка,элетроды,канаты: заклепка стальная гост 10299 под молот. - купить в регионе Пермь в интернет-магазине &quot;М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47260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3255640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НЕРАЗЬЁМНЫЕ СОЕДИНЕНИЯ.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СОЕДИНЕНИЕ ДЕТАЛЕЙ С ПОМОЩЬЮ ЗАКЛЁПОК.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301208"/>
            <a:ext cx="5125038" cy="11012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Учитель трудового обучения ОШ№ 2</a:t>
            </a:r>
          </a:p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Швецов В.П.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Типы заклёпочных швов</a:t>
            </a:r>
            <a:endParaRPr lang="ru-RU" dirty="0"/>
          </a:p>
        </p:txBody>
      </p:sp>
      <p:pic>
        <p:nvPicPr>
          <p:cNvPr id="5" name="Объект 4" descr="Типы заклепочных шво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200799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148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1054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Определение длины стержня заклёпки</a:t>
            </a:r>
            <a:endParaRPr lang="ru-RU" dirty="0"/>
          </a:p>
        </p:txBody>
      </p:sp>
      <p:pic>
        <p:nvPicPr>
          <p:cNvPr id="6" name="Рисунок 5" descr="https://encrypted-tbn2.gstatic.com/images?q=tbn:ANd9GcTNRqNJBwbTsx6XR5zy5UcsO3rWa7ZsR6j4OziBHPC-nm05-Sx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леп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6473825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Инструмент для клёпки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82373" y="1934669"/>
            <a:ext cx="374441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Натяжка</a:t>
            </a:r>
            <a:r>
              <a:rPr lang="ru-RU" dirty="0" smtClean="0"/>
              <a:t> – служит для сжатия соединяемых листов перед клёпкой.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Обжимка </a:t>
            </a:r>
            <a:r>
              <a:rPr lang="ru-RU" dirty="0" smtClean="0"/>
              <a:t>– служит для формирования замыкающей головки, придания ей правильной формы.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FF0000"/>
                </a:solidFill>
              </a:rPr>
              <a:t>Поддержка</a:t>
            </a:r>
            <a:r>
              <a:rPr lang="ru-RU" dirty="0" smtClean="0"/>
              <a:t> – служит опорой для закладной головки заклёпки.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 descr="обжим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88432" cy="43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3646" y="116632"/>
            <a:ext cx="7242048" cy="839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Последовательность приёмов ручной клёпки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365104"/>
            <a:ext cx="6953996" cy="2369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а</a:t>
            </a:r>
            <a:r>
              <a:rPr lang="ru-RU" sz="1600" dirty="0" smtClean="0"/>
              <a:t>) </a:t>
            </a:r>
            <a:r>
              <a:rPr lang="uk-UA" sz="1600" dirty="0" err="1" smtClean="0"/>
              <a:t>образование</a:t>
            </a:r>
            <a:r>
              <a:rPr lang="uk-UA" sz="1600" dirty="0" smtClean="0"/>
              <a:t> </a:t>
            </a:r>
            <a:r>
              <a:rPr lang="uk-UA" sz="1600" dirty="0" err="1"/>
              <a:t>отверстия</a:t>
            </a:r>
            <a:r>
              <a:rPr lang="uk-UA" sz="1600" dirty="0"/>
              <a:t> </a:t>
            </a:r>
            <a:r>
              <a:rPr lang="uk-UA" sz="1600" dirty="0" err="1"/>
              <a:t>под</a:t>
            </a:r>
            <a:r>
              <a:rPr lang="uk-UA" sz="1600" dirty="0"/>
              <a:t> </a:t>
            </a:r>
            <a:r>
              <a:rPr lang="ru-RU" sz="1600" dirty="0"/>
              <a:t>заклёпку в соединяемых </a:t>
            </a:r>
            <a:r>
              <a:rPr lang="ru-RU" sz="1600" dirty="0" smtClean="0"/>
              <a:t>деталях ;</a:t>
            </a:r>
          </a:p>
          <a:p>
            <a:r>
              <a:rPr lang="ru-RU" sz="1600" dirty="0"/>
              <a:t>б</a:t>
            </a:r>
            <a:r>
              <a:rPr lang="ru-RU" sz="1600" dirty="0" smtClean="0"/>
              <a:t>) </a:t>
            </a:r>
            <a:r>
              <a:rPr lang="ru-RU" sz="1600" dirty="0"/>
              <a:t>вставка заклёпки в </a:t>
            </a:r>
            <a:r>
              <a:rPr lang="ru-RU" sz="1600" dirty="0" smtClean="0"/>
              <a:t>отверстие, определение </a:t>
            </a:r>
            <a:r>
              <a:rPr lang="ru-RU" sz="1600" dirty="0"/>
              <a:t>длинны стержня заклёпки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ru-RU" sz="1600" dirty="0"/>
              <a:t>в</a:t>
            </a:r>
            <a:r>
              <a:rPr lang="ru-RU" sz="1600" dirty="0" smtClean="0"/>
              <a:t>) сжатие </a:t>
            </a:r>
            <a:r>
              <a:rPr lang="ru-RU" sz="1600" dirty="0"/>
              <a:t>соединяемых листов перед </a:t>
            </a:r>
            <a:r>
              <a:rPr lang="ru-RU" sz="1600" dirty="0" smtClean="0"/>
              <a:t>клёпкой</a:t>
            </a:r>
            <a:r>
              <a:rPr lang="ru-RU" sz="1600" dirty="0"/>
              <a:t> </a:t>
            </a:r>
            <a:r>
              <a:rPr lang="ru-RU" sz="1600" dirty="0" smtClean="0"/>
              <a:t>с помощью натяжки;</a:t>
            </a:r>
          </a:p>
          <a:p>
            <a:r>
              <a:rPr lang="ru-RU" sz="1600" dirty="0"/>
              <a:t>г</a:t>
            </a:r>
            <a:r>
              <a:rPr lang="ru-RU" sz="1600" dirty="0" smtClean="0"/>
              <a:t>) осадка стержня заклёпки, предварительное формирование </a:t>
            </a:r>
            <a:r>
              <a:rPr lang="ru-RU" sz="1600" dirty="0" smtClean="0"/>
              <a:t>замыкающей головки;</a:t>
            </a:r>
            <a:endParaRPr lang="ru-RU" sz="1600" dirty="0" smtClean="0"/>
          </a:p>
          <a:p>
            <a:r>
              <a:rPr lang="ru-RU" sz="1600" dirty="0"/>
              <a:t>д</a:t>
            </a:r>
            <a:r>
              <a:rPr lang="ru-RU" sz="1600" dirty="0" smtClean="0"/>
              <a:t>) окончательное формирование замыкающей головки. </a:t>
            </a:r>
            <a:endParaRPr lang="ru-RU" sz="1600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https://encrypted-tbn1.gstatic.com/images?q=tbn:ANd9GcSeHzrydT4NccS7e7g_s4L7IaHcV0uYWaqYNslgMMurg8ariFi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8" y="1020933"/>
            <a:ext cx="5835612" cy="334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5252" y="116632"/>
            <a:ext cx="7499176" cy="576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Брак при клёпке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525676"/>
              </p:ext>
            </p:extLst>
          </p:nvPr>
        </p:nvGraphicFramePr>
        <p:xfrm>
          <a:off x="467544" y="836713"/>
          <a:ext cx="7560840" cy="5746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1728192"/>
                <a:gridCol w="2952328"/>
              </a:tblGrid>
              <a:tr h="1064374">
                <a:tc>
                  <a:txBody>
                    <a:bodyPr/>
                    <a:lstStyle/>
                    <a:p>
                      <a:pPr marL="540385" marR="95250" indent="-445135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effectLst/>
                        </a:rPr>
                        <a:t>Вид брака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Схематическое изображение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</a:rPr>
                        <a:t>Причина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23843"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 Неплотное прилегание головки.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 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 Перекос обжимки при клепке.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03512"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 Смещение головок.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424242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 Косо просверленное отверстие.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19056"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</a:rPr>
                        <a:t> Смещение одной головки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424242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 Скос на торце стержня заклепки.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42888"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  </a:t>
                      </a:r>
                      <a:r>
                        <a:rPr lang="ru-RU" sz="1400" dirty="0">
                          <a:effectLst/>
                        </a:rPr>
                        <a:t>Зарубки на головке или около нее 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000">
                        <a:solidFill>
                          <a:srgbClr val="424242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 Смещение обжимки при клепке. 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6186"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00" dirty="0">
                          <a:effectLst/>
                        </a:rPr>
                        <a:t>  </a:t>
                      </a:r>
                      <a:r>
                        <a:rPr lang="ru-RU" sz="1400" dirty="0">
                          <a:effectLst/>
                        </a:rPr>
                        <a:t>Маломерная замыкающая головка. 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000">
                        <a:solidFill>
                          <a:srgbClr val="424242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</a:rPr>
                        <a:t>  Недостаточная длина стержня заклепки.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74716"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 </a:t>
                      </a:r>
                      <a:r>
                        <a:rPr lang="ru-RU" sz="1400" dirty="0">
                          <a:effectLst/>
                        </a:rPr>
                        <a:t>Расплющивание стержня между поверхностями склепываемых деталей. 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000">
                        <a:solidFill>
                          <a:srgbClr val="424242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 Неплотное прилегание  деталей друг к другу во время клепки.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61844"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 Изгиб стержня в отверстии. 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1000">
                        <a:solidFill>
                          <a:srgbClr val="424242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95250" marR="95250" algn="l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</a:rPr>
                        <a:t>  Несоответствие диаметра стержня диаметру отверстия. 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1072" name="Рисунок 36" descr="http://ok-t.ru/studopedia/baza3/92575488041.files/image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40" y="1921941"/>
            <a:ext cx="1143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Рисунок 35" descr="http://ok-t.ru/studopedia/baza3/92575488041.files/image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43" y="2510089"/>
            <a:ext cx="1180346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Рисунок 34" descr="http://ok-t.ru/studopedia/baza3/92575488041.files/image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88" y="3180613"/>
            <a:ext cx="1159201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Рисунок 33" descr="http://ok-t.ru/studopedia/baza3/92575488041.files/image6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84" y="3752113"/>
            <a:ext cx="1072356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Рисунок 32" descr="http://ok-t.ru/studopedia/baza3/92575488041.files/image6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39" y="4437112"/>
            <a:ext cx="1137249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Рисунок 31" descr="http://ok-t.ru/studopedia/baza3/92575488041.files/image6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88" y="5176197"/>
            <a:ext cx="1257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Рисунок 30" descr="http://ok-t.ru/studopedia/baza3/92575488041.files/image0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7097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Рисунок 29" descr="http://ok-t.ru/studopedia/baza3/92575488041.files/image6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50" y="6021288"/>
            <a:ext cx="1257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Подготовка детали к клепке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875754"/>
              </p:ext>
            </p:extLst>
          </p:nvPr>
        </p:nvGraphicFramePr>
        <p:xfrm>
          <a:off x="457200" y="1285859"/>
          <a:ext cx="7239000" cy="5250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000"/>
                <a:gridCol w="2413000"/>
                <a:gridCol w="2413000"/>
              </a:tblGrid>
              <a:tr h="1063970">
                <a:tc>
                  <a:txBody>
                    <a:bodyPr/>
                    <a:lstStyle/>
                    <a:p>
                      <a:r>
                        <a:rPr lang="ru-RU" dirty="0" smtClean="0"/>
                        <a:t>Пошаговое действие решения</a:t>
                      </a:r>
                      <a:r>
                        <a:rPr lang="ru-RU" baseline="0" dirty="0" smtClean="0"/>
                        <a:t>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для выполнения</a:t>
                      </a:r>
                      <a:endParaRPr lang="ru-RU" dirty="0"/>
                    </a:p>
                  </a:txBody>
                  <a:tcPr/>
                </a:tc>
              </a:tr>
              <a:tr h="1063970">
                <a:tc>
                  <a:txBody>
                    <a:bodyPr/>
                    <a:lstStyle/>
                    <a:p>
                      <a:r>
                        <a:rPr lang="ru-RU" dirty="0" smtClean="0"/>
                        <a:t>1.Отметить на размеченной детали место склепывания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Отмеченное место склепывания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Готовая неразмеченная деталь</a:t>
                      </a:r>
                      <a:endParaRPr lang="ru-RU" dirty="0"/>
                    </a:p>
                  </a:txBody>
                  <a:tcPr/>
                </a:tc>
              </a:tr>
              <a:tr h="744779">
                <a:tc>
                  <a:txBody>
                    <a:bodyPr/>
                    <a:lstStyle/>
                    <a:p>
                      <a:r>
                        <a:rPr lang="ru-RU" dirty="0" smtClean="0"/>
                        <a:t>2.Наложить ее на место склепывания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Совмещенные 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Размеченная и неразмеченная детали</a:t>
                      </a:r>
                      <a:r>
                        <a:rPr lang="ru-RU" baseline="0" dirty="0" smtClean="0"/>
                        <a:t> для склепывания</a:t>
                      </a:r>
                      <a:endParaRPr lang="ru-RU" dirty="0"/>
                    </a:p>
                  </a:txBody>
                  <a:tcPr/>
                </a:tc>
              </a:tr>
              <a:tr h="744779">
                <a:tc>
                  <a:txBody>
                    <a:bodyPr/>
                    <a:lstStyle/>
                    <a:p>
                      <a:r>
                        <a:rPr lang="ru-RU" dirty="0" smtClean="0"/>
                        <a:t>3.Сжать 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Склепанные между собой 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Струбцины. Ручные тиски</a:t>
                      </a:r>
                      <a:endParaRPr lang="ru-RU" dirty="0"/>
                    </a:p>
                  </a:txBody>
                  <a:tcPr/>
                </a:tc>
              </a:tr>
              <a:tr h="744779">
                <a:tc>
                  <a:txBody>
                    <a:bodyPr/>
                    <a:lstStyle/>
                    <a:p>
                      <a:r>
                        <a:rPr lang="ru-RU" dirty="0" smtClean="0"/>
                        <a:t>4. Выбрать заклепку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Заклепка, соответствующего диаметра и длины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Скрепленные между собой детали. Штангенциркуль, Заклепки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8229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Подготовка детали к клепке</a:t>
            </a:r>
            <a:br>
              <a:rPr lang="ru-RU" dirty="0" smtClean="0"/>
            </a:br>
            <a:r>
              <a:rPr lang="ru-RU" sz="2000" dirty="0" smtClean="0"/>
              <a:t>(продолжение)</a:t>
            </a:r>
            <a:endParaRPr lang="ru-RU" sz="20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24159"/>
              </p:ext>
            </p:extLst>
          </p:nvPr>
        </p:nvGraphicFramePr>
        <p:xfrm>
          <a:off x="500034" y="1000108"/>
          <a:ext cx="7472386" cy="5178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3098"/>
                <a:gridCol w="2214578"/>
                <a:gridCol w="3214710"/>
              </a:tblGrid>
              <a:tr h="1063970">
                <a:tc>
                  <a:txBody>
                    <a:bodyPr/>
                    <a:lstStyle/>
                    <a:p>
                      <a:r>
                        <a:rPr lang="ru-RU" dirty="0" smtClean="0"/>
                        <a:t>Пошаговое действие решения</a:t>
                      </a:r>
                      <a:r>
                        <a:rPr lang="ru-RU" baseline="0" dirty="0" smtClean="0"/>
                        <a:t>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для выполнения</a:t>
                      </a:r>
                      <a:endParaRPr lang="ru-RU" dirty="0"/>
                    </a:p>
                  </a:txBody>
                  <a:tcPr/>
                </a:tc>
              </a:tr>
              <a:tr h="744779">
                <a:tc>
                  <a:txBody>
                    <a:bodyPr/>
                    <a:lstStyle/>
                    <a:p>
                      <a:r>
                        <a:rPr lang="ru-RU" dirty="0" smtClean="0"/>
                        <a:t>5.Выбрать</a:t>
                      </a:r>
                      <a:r>
                        <a:rPr lang="ru-RU" baseline="0" dirty="0" smtClean="0"/>
                        <a:t> сверло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Сверло, соответствующего диаметра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Сверла, заклепка, соответствующего диаметра</a:t>
                      </a:r>
                      <a:endParaRPr lang="ru-RU" dirty="0"/>
                    </a:p>
                  </a:txBody>
                  <a:tcPr/>
                </a:tc>
              </a:tr>
              <a:tr h="1383162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Просверлить отверстие под заклепку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Сквозное отверстие в деталях под заклепку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Скрепленные между собой детали. Сверло, соответствующего диаметра. Сверлильное оборудование</a:t>
                      </a:r>
                      <a:endParaRPr lang="ru-RU" dirty="0"/>
                    </a:p>
                  </a:txBody>
                  <a:tcPr/>
                </a:tc>
              </a:tr>
              <a:tr h="744779">
                <a:tc>
                  <a:txBody>
                    <a:bodyPr/>
                    <a:lstStyle/>
                    <a:p>
                      <a:r>
                        <a:rPr lang="ru-RU" dirty="0" smtClean="0"/>
                        <a:t>7. Зенковать место под головку заклепки (если заклёпка с потайной головкой)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Подготовленное для клепки отверстие в деталях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Сквозное отверстие в деталях под заклепку. Зенковка. Сверлильное оборудование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Вопросы для самопроверки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705" y="908720"/>
            <a:ext cx="7560840" cy="58785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Что </a:t>
            </a:r>
            <a:r>
              <a:rPr lang="ru-RU" sz="2800" b="1" dirty="0">
                <a:solidFill>
                  <a:srgbClr val="FF0000"/>
                </a:solidFill>
              </a:rPr>
              <a:t>понимают</a:t>
            </a:r>
            <a:r>
              <a:rPr lang="ru-RU" sz="2400" b="1" dirty="0">
                <a:solidFill>
                  <a:srgbClr val="FF0000"/>
                </a:solidFill>
              </a:rPr>
              <a:t> под неразъемным соединением?</a:t>
            </a:r>
          </a:p>
          <a:p>
            <a:r>
              <a:rPr lang="ru-RU" sz="2400" dirty="0"/>
              <a:t>К неразъемным относятся соединения, которые нельзя разобрать без разрушения соединительных элементов или повреждения соединенных деталей. 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rgbClr val="FF0000"/>
                </a:solidFill>
              </a:rPr>
              <a:t>- Какие требования следует предъявлять к материалам заклепок?</a:t>
            </a:r>
          </a:p>
          <a:p>
            <a:r>
              <a:rPr lang="ru-RU" sz="2400" dirty="0" smtClean="0"/>
              <a:t>-высокая </a:t>
            </a:r>
            <a:r>
              <a:rPr lang="ru-RU" sz="2400" dirty="0"/>
              <a:t>пластичность</a:t>
            </a:r>
          </a:p>
          <a:p>
            <a:r>
              <a:rPr lang="ru-RU" sz="2400" dirty="0" smtClean="0"/>
              <a:t>-одинаковый </a:t>
            </a:r>
            <a:r>
              <a:rPr lang="ru-RU" sz="2400" dirty="0"/>
              <a:t>температурный коэффициент расширения с     материалом склепываемых деталей</a:t>
            </a:r>
          </a:p>
          <a:p>
            <a:r>
              <a:rPr lang="ru-RU" sz="2400" dirty="0" smtClean="0"/>
              <a:t>-однородность </a:t>
            </a:r>
            <a:r>
              <a:rPr lang="ru-RU" sz="2400" dirty="0"/>
              <a:t>с материалом склепываемых деталей</a:t>
            </a:r>
          </a:p>
        </p:txBody>
      </p:sp>
    </p:spTree>
    <p:extLst>
      <p:ext uri="{BB962C8B-B14F-4D97-AF65-F5344CB8AC3E}">
        <p14:creationId xmlns:p14="http://schemas.microsoft.com/office/powerpoint/2010/main" val="395815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Вопросы для самопроверки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052736"/>
            <a:ext cx="7560840" cy="5786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- Какой вид неразъемного соединения стальных деталей имеет в настоящее время наибольшее распространение?</a:t>
            </a:r>
          </a:p>
          <a:p>
            <a:r>
              <a:rPr lang="ru-RU" sz="2200" dirty="0"/>
              <a:t>1. Заклепочное</a:t>
            </a:r>
          </a:p>
          <a:p>
            <a:r>
              <a:rPr lang="ru-RU" sz="2200" dirty="0"/>
              <a:t>2. </a:t>
            </a:r>
            <a:r>
              <a:rPr lang="ru-RU" sz="2200" dirty="0" smtClean="0"/>
              <a:t>Сварное</a:t>
            </a:r>
          </a:p>
          <a:p>
            <a:r>
              <a:rPr lang="ru-RU" sz="2200" dirty="0" smtClean="0"/>
              <a:t>3</a:t>
            </a:r>
            <a:r>
              <a:rPr lang="ru-RU" sz="2200" dirty="0"/>
              <a:t>. Клеевое</a:t>
            </a:r>
          </a:p>
          <a:p>
            <a:r>
              <a:rPr lang="ru-RU" sz="2400" dirty="0"/>
              <a:t> 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- К какому виду </a:t>
            </a:r>
            <a:r>
              <a:rPr lang="ru-RU" sz="2400" b="1" dirty="0" smtClean="0">
                <a:solidFill>
                  <a:srgbClr val="FF0000"/>
                </a:solidFill>
              </a:rPr>
              <a:t>клёпаных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соединений относится соединение деталей, расположенных в одной плоскости таким образом, что соединяемые элементы являются продолжением один другого?</a:t>
            </a:r>
          </a:p>
          <a:p>
            <a:r>
              <a:rPr lang="ru-RU" sz="2200" dirty="0"/>
              <a:t>1. Соединение встык</a:t>
            </a:r>
          </a:p>
          <a:p>
            <a:r>
              <a:rPr lang="ru-RU" sz="2200" dirty="0"/>
              <a:t>2. Соединение внахлестку</a:t>
            </a:r>
          </a:p>
          <a:p>
            <a:r>
              <a:rPr lang="ru-RU" sz="2200" dirty="0"/>
              <a:t>3. Тавровое соединение</a:t>
            </a:r>
          </a:p>
          <a:p>
            <a:r>
              <a:rPr lang="ru-RU" sz="2200" dirty="0"/>
              <a:t>4. Угловое 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181830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Вопросы для самопроверки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453" y="1052736"/>
            <a:ext cx="7560840" cy="5386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163638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Где </a:t>
            </a:r>
            <a:r>
              <a:rPr lang="ru-RU" sz="2400" b="1" dirty="0">
                <a:solidFill>
                  <a:srgbClr val="FF0000"/>
                </a:solidFill>
              </a:rPr>
              <a:t>применяются заклепочные соединения?</a:t>
            </a:r>
          </a:p>
          <a:p>
            <a:pPr>
              <a:tabLst>
                <a:tab pos="1163638" algn="l"/>
              </a:tabLst>
            </a:pPr>
            <a:r>
              <a:rPr lang="ru-RU" sz="2400" dirty="0"/>
              <a:t>1. В корпусах судов</a:t>
            </a:r>
          </a:p>
          <a:p>
            <a:pPr>
              <a:tabLst>
                <a:tab pos="1163638" algn="l"/>
              </a:tabLst>
            </a:pPr>
            <a:r>
              <a:rPr lang="ru-RU" sz="2400" dirty="0"/>
              <a:t>2. В фермах железнодорожных мостов</a:t>
            </a:r>
          </a:p>
          <a:p>
            <a:pPr>
              <a:tabLst>
                <a:tab pos="1163638" algn="l"/>
              </a:tabLst>
            </a:pPr>
            <a:r>
              <a:rPr lang="ru-RU" sz="2400" dirty="0"/>
              <a:t>3. В авиастроении</a:t>
            </a:r>
          </a:p>
          <a:p>
            <a:pPr>
              <a:tabLst>
                <a:tab pos="1163638" algn="l"/>
              </a:tabLst>
            </a:pPr>
            <a:r>
              <a:rPr lang="ru-RU" sz="2400" dirty="0"/>
              <a:t>4. В </a:t>
            </a:r>
            <a:r>
              <a:rPr lang="ru-RU" sz="2400" dirty="0" smtClean="0"/>
              <a:t>автомобилестроении</a:t>
            </a:r>
            <a:endParaRPr lang="ru-RU" sz="2800" dirty="0"/>
          </a:p>
          <a:p>
            <a:pPr>
              <a:tabLst>
                <a:tab pos="1163638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Какая </a:t>
            </a:r>
            <a:r>
              <a:rPr lang="ru-RU" sz="2400" b="1" dirty="0" smtClean="0">
                <a:solidFill>
                  <a:srgbClr val="FF0000"/>
                </a:solidFill>
              </a:rPr>
              <a:t>головка заклёпки </a:t>
            </a:r>
            <a:r>
              <a:rPr lang="ru-RU" sz="2400" b="1" dirty="0">
                <a:solidFill>
                  <a:srgbClr val="FF0000"/>
                </a:solidFill>
              </a:rPr>
              <a:t>является замыкающей?</a:t>
            </a:r>
            <a:r>
              <a:rPr lang="ru-RU" sz="2800" dirty="0"/>
              <a:t> </a:t>
            </a:r>
          </a:p>
          <a:p>
            <a:pPr>
              <a:tabLst>
                <a:tab pos="1163638" algn="l"/>
              </a:tabLst>
            </a:pPr>
            <a:endParaRPr lang="ru-RU" sz="2800" dirty="0" smtClean="0"/>
          </a:p>
          <a:p>
            <a:pPr>
              <a:tabLst>
                <a:tab pos="1163638" algn="l"/>
              </a:tabLst>
            </a:pPr>
            <a:endParaRPr lang="ru-RU" sz="2800" dirty="0"/>
          </a:p>
          <a:p>
            <a:pPr>
              <a:tabLst>
                <a:tab pos="1163638" algn="l"/>
              </a:tabLst>
            </a:pPr>
            <a:endParaRPr lang="ru-RU" sz="2800" dirty="0" smtClean="0"/>
          </a:p>
          <a:p>
            <a:pPr>
              <a:tabLst>
                <a:tab pos="1163638" algn="l"/>
              </a:tabLst>
            </a:pPr>
            <a:endParaRPr lang="ru-RU" sz="2800" dirty="0" smtClean="0"/>
          </a:p>
          <a:p>
            <a:pPr>
              <a:tabLst>
                <a:tab pos="1163638" algn="l"/>
              </a:tabLst>
            </a:pPr>
            <a:r>
              <a:rPr lang="ru-RU" sz="2800" dirty="0" smtClean="0"/>
              <a:t>1</a:t>
            </a:r>
            <a:r>
              <a:rPr lang="ru-RU" sz="2800" dirty="0"/>
              <a:t>. Поз. 1</a:t>
            </a:r>
          </a:p>
          <a:p>
            <a:pPr>
              <a:tabLst>
                <a:tab pos="1163638" algn="l"/>
              </a:tabLst>
            </a:pPr>
            <a:r>
              <a:rPr lang="ru-RU" sz="2800" dirty="0"/>
              <a:t>2. Поз. </a:t>
            </a:r>
            <a:r>
              <a:rPr lang="ru-RU" sz="2800" dirty="0" smtClean="0"/>
              <a:t>2                                   </a:t>
            </a:r>
            <a:endParaRPr lang="ru-RU" sz="2800" dirty="0"/>
          </a:p>
          <a:p>
            <a:pPr>
              <a:tabLst>
                <a:tab pos="1163638" algn="l"/>
              </a:tabLst>
            </a:pPr>
            <a:r>
              <a:rPr lang="ru-RU" sz="2800" dirty="0" smtClean="0"/>
              <a:t>3. Определить нельзя</a:t>
            </a:r>
            <a:endParaRPr lang="ru-RU" sz="2800" dirty="0"/>
          </a:p>
        </p:txBody>
      </p:sp>
      <p:pic>
        <p:nvPicPr>
          <p:cNvPr id="4" name="Рисунок 3" descr="http://www.prikladmeh.ru/lect1.files/image1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388843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13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Виды соединений</a:t>
            </a:r>
            <a:endParaRPr lang="ru-RU" dirty="0"/>
          </a:p>
        </p:txBody>
      </p:sp>
      <p:pic>
        <p:nvPicPr>
          <p:cNvPr id="4" name="Объект 3" descr="http://vm.msun.ru/Texn_h/Plakaty/Pl1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396044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3343272" cy="54006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Соединения делятся на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разъёмные</a:t>
            </a:r>
            <a:r>
              <a:rPr lang="uk-UA" sz="1800" dirty="0" smtClean="0"/>
              <a:t>:</a:t>
            </a:r>
          </a:p>
          <a:p>
            <a:r>
              <a:rPr lang="uk-UA" sz="1800" dirty="0" err="1" smtClean="0"/>
              <a:t>шпилечные</a:t>
            </a:r>
            <a:r>
              <a:rPr lang="uk-UA" sz="1800" dirty="0" smtClean="0"/>
              <a:t>;</a:t>
            </a:r>
          </a:p>
          <a:p>
            <a:r>
              <a:rPr lang="uk-UA" sz="1800" dirty="0" err="1" smtClean="0"/>
              <a:t>винтовые</a:t>
            </a:r>
            <a:r>
              <a:rPr lang="uk-UA" sz="1800" dirty="0" smtClean="0"/>
              <a:t>;</a:t>
            </a:r>
          </a:p>
          <a:p>
            <a:r>
              <a:rPr lang="uk-UA" sz="1800" dirty="0" err="1" smtClean="0"/>
              <a:t>шпоночные</a:t>
            </a:r>
            <a:r>
              <a:rPr lang="uk-UA" sz="1800" dirty="0" smtClean="0"/>
              <a:t>;</a:t>
            </a:r>
          </a:p>
          <a:p>
            <a:r>
              <a:rPr lang="uk-UA" sz="1800" dirty="0" err="1" smtClean="0"/>
              <a:t>рез</a:t>
            </a:r>
            <a:r>
              <a:rPr lang="ru-RU" sz="1800" dirty="0" err="1" smtClean="0"/>
              <a:t>ьбовые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клиновые;</a:t>
            </a:r>
          </a:p>
          <a:p>
            <a:endParaRPr lang="uk-UA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b="1" i="1" dirty="0" smtClean="0">
                <a:solidFill>
                  <a:srgbClr val="FF0000"/>
                </a:solidFill>
              </a:rPr>
              <a:t>неразъёмные</a:t>
            </a:r>
            <a:r>
              <a:rPr lang="uk-UA" sz="18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uk-UA" sz="1800" dirty="0"/>
              <a:t> </a:t>
            </a:r>
            <a:r>
              <a:rPr lang="uk-UA" sz="1800" dirty="0" smtClean="0"/>
              <a:t> </a:t>
            </a:r>
            <a:r>
              <a:rPr lang="ru-RU" sz="1800" dirty="0" smtClean="0"/>
              <a:t>сшивные;</a:t>
            </a:r>
          </a:p>
          <a:p>
            <a:r>
              <a:rPr lang="ru-RU" sz="1800" dirty="0" smtClean="0"/>
              <a:t>  сварные;</a:t>
            </a:r>
          </a:p>
          <a:p>
            <a:r>
              <a:rPr lang="ru-RU" sz="1800" dirty="0" smtClean="0"/>
              <a:t>  клеевые;</a:t>
            </a:r>
          </a:p>
          <a:p>
            <a:r>
              <a:rPr lang="ru-RU" sz="1800" dirty="0" smtClean="0"/>
              <a:t>  клёпаные;</a:t>
            </a:r>
          </a:p>
          <a:p>
            <a:r>
              <a:rPr lang="ru-RU" sz="1800" dirty="0" smtClean="0"/>
              <a:t>  паяные.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uk-UA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0394268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Вопросы для самопроверки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052736"/>
            <a:ext cx="7560840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Назовите по рисунку </a:t>
            </a:r>
            <a:r>
              <a:rPr lang="ru-RU" sz="2400" b="1" dirty="0">
                <a:solidFill>
                  <a:srgbClr val="FF0000"/>
                </a:solidFill>
              </a:rPr>
              <a:t>заклепку с полупотайной </a:t>
            </a:r>
            <a:r>
              <a:rPr lang="ru-RU" sz="2400" b="1" dirty="0" smtClean="0">
                <a:solidFill>
                  <a:srgbClr val="FF0000"/>
                </a:solidFill>
              </a:rPr>
              <a:t>головкой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1. а</a:t>
            </a:r>
          </a:p>
          <a:p>
            <a:r>
              <a:rPr lang="ru-RU" sz="2400" dirty="0"/>
              <a:t>2. б</a:t>
            </a:r>
          </a:p>
          <a:p>
            <a:r>
              <a:rPr lang="ru-RU" sz="2400" dirty="0"/>
              <a:t>3. в</a:t>
            </a:r>
          </a:p>
          <a:p>
            <a:r>
              <a:rPr lang="ru-RU" sz="2400" dirty="0"/>
              <a:t> </a:t>
            </a:r>
          </a:p>
          <a:p>
            <a:endParaRPr lang="ru-RU" sz="2200" dirty="0"/>
          </a:p>
        </p:txBody>
      </p:sp>
      <p:pic>
        <p:nvPicPr>
          <p:cNvPr id="6" name="Рисунок 5" descr="http://www.prikladmeh.ru/lect1.files/image1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744416" cy="2184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42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97" y="188640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 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s://encrypted-tbn2.gstatic.com/images?q=tbn:ANd9GcThIFdSvcio_EMztAVJo8dnGaWXH2QTly8ELl_Z-HZd13bCDWTW7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6696744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051.radikal.ru/0806/a5/5ac2d935f1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056784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dic.academic.ru/pictures/wiki/files/116/a51acfee93aeba9c5de9148484ae264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5922"/>
            <a:ext cx="7776864" cy="442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encrypted-tbn1.gstatic.com/images?q=tbn:ANd9GcQr-y6uv5xiVYSIiVJsgpBVKT3v-FXZ2dMSVd40l271XQQRh6p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3312"/>
            <a:ext cx="4095898" cy="417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www.braziloffer.com.br/produtos/RZ22110009--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36" y="1844824"/>
            <a:ext cx="3598540" cy="45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art-architecture.ru/wp-content/gallery/ejfeleva-bashnya/Eifeleva-bashnya-01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7776864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неразъёмные соединения</a:t>
            </a:r>
            <a:endParaRPr lang="ru-RU" dirty="0"/>
          </a:p>
        </p:txBody>
      </p:sp>
      <p:pic>
        <p:nvPicPr>
          <p:cNvPr id="4" name="Объект 3" descr="http://images.myshared.ru/68367/slide_1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96752"/>
            <a:ext cx="518457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36096" y="1988840"/>
            <a:ext cx="2623192" cy="4104456"/>
          </a:xfrm>
        </p:spPr>
        <p:txBody>
          <a:bodyPr>
            <a:normAutofit/>
          </a:bodyPr>
          <a:lstStyle/>
          <a:p>
            <a:r>
              <a:rPr lang="ru-RU" sz="1800" dirty="0"/>
              <a:t>К неразъемным относятся соединения, которые нельзя разобрать без разрушения соединительных элементов или повреждения соединенных деталей. </a:t>
            </a:r>
          </a:p>
        </p:txBody>
      </p:sp>
    </p:spTree>
    <p:extLst>
      <p:ext uri="{BB962C8B-B14F-4D97-AF65-F5344CB8AC3E}">
        <p14:creationId xmlns:p14="http://schemas.microsoft.com/office/powerpoint/2010/main" val="2669764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заклёпочных соединений</a:t>
            </a:r>
            <a:endParaRPr lang="ru-RU" dirty="0"/>
          </a:p>
        </p:txBody>
      </p:sp>
      <p:pic>
        <p:nvPicPr>
          <p:cNvPr id="8" name="Объект 7" descr="https://encrypted-tbn1.gstatic.com/images?q=tbn:ANd9GcT8S976fnYNOsKE6CXjSv-iHaLHKxv3ClCj6vd4kVyCNfCcm11Odw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0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s://encrypted-tbn1.gstatic.com/images?q=tbn:ANd9GcTGl8I4b86hHkIM4VsrEC1bZtn2hxdOd2GiQle_k4yruydtt_wC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133899" cy="3427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83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Соединения деталей с помощью заклёпок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b="1" i="1" dirty="0" smtClean="0">
                <a:solidFill>
                  <a:srgbClr val="FF0000"/>
                </a:solidFill>
              </a:rPr>
              <a:t>Достоинства:</a:t>
            </a:r>
            <a:endParaRPr lang="ru-RU" sz="4500" b="1" i="1" dirty="0">
              <a:solidFill>
                <a:srgbClr val="FF0000"/>
              </a:solidFill>
            </a:endParaRPr>
          </a:p>
          <a:p>
            <a:r>
              <a:rPr lang="ru-RU" sz="4000" dirty="0"/>
              <a:t>1. Высокая прочность и надежность соединения</a:t>
            </a:r>
          </a:p>
          <a:p>
            <a:r>
              <a:rPr lang="ru-RU" sz="4000" dirty="0"/>
              <a:t>2. Простота контроля качества соединения</a:t>
            </a:r>
          </a:p>
          <a:p>
            <a:r>
              <a:rPr lang="ru-RU" sz="4000" dirty="0"/>
              <a:t>3. Возможность соединения деталей из любых материалов</a:t>
            </a:r>
          </a:p>
          <a:p>
            <a:r>
              <a:rPr lang="ru-RU" sz="4000" dirty="0"/>
              <a:t>4. Неизменность физико-химических свойств материалов соединяемых деталей</a:t>
            </a:r>
          </a:p>
          <a:p>
            <a:r>
              <a:rPr lang="ru-RU" sz="4000" dirty="0"/>
              <a:t>5. Высокая работоспособность при ударных и повторно-переменных нагрузках</a:t>
            </a:r>
          </a:p>
          <a:p>
            <a:r>
              <a:rPr lang="ru-RU" sz="4000" dirty="0"/>
              <a:t>6. При разборке скрепляемых деталей (разрушении заклепок), соединяемые детали</a:t>
            </a:r>
            <a:br>
              <a:rPr lang="ru-RU" sz="4000" dirty="0"/>
            </a:br>
            <a:r>
              <a:rPr lang="ru-RU" sz="4000" dirty="0"/>
              <a:t>    обычно почти не повреждаются и могут быть использованы повторно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500" b="1" i="1" dirty="0" smtClean="0">
                <a:solidFill>
                  <a:srgbClr val="FF0000"/>
                </a:solidFill>
              </a:rPr>
              <a:t>Недостатки:</a:t>
            </a:r>
            <a:endParaRPr lang="ru-RU" sz="4500" b="1" i="1" dirty="0">
              <a:solidFill>
                <a:srgbClr val="FF0000"/>
              </a:solidFill>
            </a:endParaRPr>
          </a:p>
          <a:p>
            <a:r>
              <a:rPr lang="ru-RU" sz="4000" dirty="0"/>
              <a:t>1. Неполное использование материала соединяемых деталей в результате их </a:t>
            </a:r>
            <a:br>
              <a:rPr lang="ru-RU" sz="4000" dirty="0"/>
            </a:br>
            <a:r>
              <a:rPr lang="ru-RU" sz="4000" dirty="0"/>
              <a:t>    ослабления заклепочными отверстиями</a:t>
            </a:r>
          </a:p>
          <a:p>
            <a:r>
              <a:rPr lang="ru-RU" sz="4000" dirty="0"/>
              <a:t>2. Сложность технологического процесса изготовления клепанных конструкций</a:t>
            </a:r>
          </a:p>
          <a:p>
            <a:r>
              <a:rPr lang="ru-RU" sz="4000" dirty="0"/>
              <a:t>3. Трудность соединения деталей сложной конструкции</a:t>
            </a:r>
          </a:p>
          <a:p>
            <a:r>
              <a:rPr lang="ru-RU" sz="4000" dirty="0"/>
              <a:t>4. Соединение деталей встык требует применения специальных накладок</a:t>
            </a:r>
          </a:p>
          <a:p>
            <a:r>
              <a:rPr lang="ru-RU" sz="4000" dirty="0"/>
              <a:t>5. Заклепки и соединяемые детали должны быть однородными, с одинаковым</a:t>
            </a:r>
            <a:br>
              <a:rPr lang="ru-RU" sz="4000" dirty="0"/>
            </a:br>
            <a:r>
              <a:rPr lang="ru-RU" sz="4000" dirty="0"/>
              <a:t>    температурным коэффициентом линейного расширения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15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Соединения деталей с помощью заклёпок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Клёпкой</a:t>
            </a:r>
            <a:r>
              <a:rPr lang="ru-RU" sz="1800" dirty="0" smtClean="0"/>
              <a:t> называется процесс соединения двух или нескольких деталей с помощью заклёпок.</a:t>
            </a:r>
          </a:p>
          <a:p>
            <a:endParaRPr lang="ru-RU" sz="1800" dirty="0"/>
          </a:p>
          <a:p>
            <a:r>
              <a:rPr lang="ru-RU" sz="1800" b="1" i="1" dirty="0" smtClean="0">
                <a:solidFill>
                  <a:srgbClr val="FF0000"/>
                </a:solidFill>
              </a:rPr>
              <a:t>Клёпка разделяется на</a:t>
            </a:r>
            <a:r>
              <a:rPr lang="en-US" sz="1800" b="1" i="1" dirty="0" smtClean="0">
                <a:solidFill>
                  <a:srgbClr val="FF0000"/>
                </a:solidFill>
              </a:rPr>
              <a:t>:</a:t>
            </a:r>
            <a:endParaRPr lang="ru-RU" sz="1800" b="1" i="1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-холодную (выполняемую без нагрева заклёпок) до ф8мм;</a:t>
            </a:r>
          </a:p>
          <a:p>
            <a:r>
              <a:rPr lang="ru-RU" sz="1800" dirty="0" smtClean="0"/>
              <a:t>-горячую (стержень заклёпки нагревают до 1000</a:t>
            </a:r>
            <a:r>
              <a:rPr lang="en-US" sz="1800" dirty="0" smtClean="0"/>
              <a:t>º</a:t>
            </a:r>
            <a:r>
              <a:rPr lang="ru-RU" sz="1800" dirty="0" smtClean="0"/>
              <a:t>-1100</a:t>
            </a:r>
            <a:r>
              <a:rPr lang="en-US" sz="1800" dirty="0" smtClean="0"/>
              <a:t>º</a:t>
            </a:r>
            <a:r>
              <a:rPr lang="ru-RU" sz="1800" dirty="0" smtClean="0"/>
              <a:t>) свыше ф21мм;</a:t>
            </a:r>
          </a:p>
          <a:p>
            <a:r>
              <a:rPr lang="ru-RU" sz="1800" dirty="0" smtClean="0"/>
              <a:t>-смешанную (как горячая так и холодная) от ф8мм до ф21мм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Процесс клёпки состоит из следующих основных операций</a:t>
            </a:r>
            <a:r>
              <a:rPr lang="en-US" sz="1800" b="1" i="1" dirty="0">
                <a:solidFill>
                  <a:srgbClr val="FF0000"/>
                </a:solidFill>
              </a:rPr>
              <a:t>:</a:t>
            </a:r>
            <a:endParaRPr lang="uk-UA" sz="1800" b="1" i="1" dirty="0">
              <a:solidFill>
                <a:srgbClr val="FF0000"/>
              </a:solidFill>
            </a:endParaRPr>
          </a:p>
          <a:p>
            <a:r>
              <a:rPr lang="uk-UA" sz="1800" dirty="0" err="1"/>
              <a:t>-образование</a:t>
            </a:r>
            <a:r>
              <a:rPr lang="uk-UA" sz="1800" dirty="0"/>
              <a:t> </a:t>
            </a:r>
            <a:r>
              <a:rPr lang="uk-UA" sz="1800" dirty="0" err="1"/>
              <a:t>отверстия</a:t>
            </a:r>
            <a:r>
              <a:rPr lang="uk-UA" sz="1800" dirty="0"/>
              <a:t> </a:t>
            </a:r>
            <a:r>
              <a:rPr lang="uk-UA" sz="1800" dirty="0" err="1"/>
              <a:t>под</a:t>
            </a:r>
            <a:r>
              <a:rPr lang="uk-UA" sz="1800" dirty="0"/>
              <a:t> </a:t>
            </a:r>
            <a:r>
              <a:rPr lang="ru-RU" sz="1800" dirty="0"/>
              <a:t>заклёпку в соединяемых деталях</a:t>
            </a:r>
            <a:r>
              <a:rPr lang="en-US" sz="1800" dirty="0"/>
              <a:t>;</a:t>
            </a:r>
            <a:endParaRPr lang="ru-RU" sz="1800" dirty="0"/>
          </a:p>
          <a:p>
            <a:r>
              <a:rPr lang="ru-RU" sz="1800" dirty="0"/>
              <a:t>-</a:t>
            </a:r>
            <a:r>
              <a:rPr lang="ru-RU" sz="1800" dirty="0" err="1"/>
              <a:t>зенкование</a:t>
            </a:r>
            <a:r>
              <a:rPr lang="ru-RU" sz="1800" dirty="0"/>
              <a:t> гнезда под закладную </a:t>
            </a:r>
            <a:r>
              <a:rPr lang="ru-RU" sz="1800" dirty="0" smtClean="0"/>
              <a:t>головку заклёпки (при </a:t>
            </a:r>
            <a:r>
              <a:rPr lang="ru-RU" sz="1800" dirty="0" err="1" smtClean="0"/>
              <a:t>потайнойклёпке</a:t>
            </a:r>
            <a:r>
              <a:rPr lang="ru-RU" sz="1800" dirty="0" smtClean="0"/>
              <a:t>)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r>
              <a:rPr lang="ru-RU" sz="1800" dirty="0" smtClean="0"/>
              <a:t>-вставка заклёпки в отверстие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r>
              <a:rPr lang="ru-RU" sz="1800" dirty="0" smtClean="0"/>
              <a:t>-образование замыкающей головки заклёпки</a:t>
            </a:r>
            <a:endParaRPr lang="en-US" sz="1800" dirty="0" smtClean="0"/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15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типы заклепок</a:t>
            </a:r>
            <a:endParaRPr lang="ru-RU" dirty="0"/>
          </a:p>
        </p:txBody>
      </p:sp>
      <p:pic>
        <p:nvPicPr>
          <p:cNvPr id="15" name="Объект 14" descr="Типы заклепо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632848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6086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Материал заклёпок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196752"/>
            <a:ext cx="7560840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Основными материалами склепываемых деталей являются низкоуглеродистые стали марок Ст0, Ст2, Ст3, цветные металлы и их сплавы.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FF0000"/>
                </a:solidFill>
              </a:rPr>
              <a:t>К </a:t>
            </a:r>
            <a:r>
              <a:rPr lang="ru-RU" b="1" i="1" dirty="0">
                <a:solidFill>
                  <a:srgbClr val="FF0000"/>
                </a:solidFill>
              </a:rPr>
              <a:t>материалу заклепок предъявляются следующие требования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/>
              <a:t>высокая </a:t>
            </a:r>
            <a:r>
              <a:rPr lang="ru-RU" dirty="0"/>
              <a:t>пластичность для облегчения процесса клепки</a:t>
            </a:r>
            <a:r>
              <a:rPr lang="ru-RU" dirty="0" smtClean="0"/>
              <a:t>;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одинаковый </a:t>
            </a:r>
            <a:r>
              <a:rPr lang="ru-RU" dirty="0"/>
              <a:t>температурный коэффициент расширения с </a:t>
            </a:r>
            <a:r>
              <a:rPr lang="ru-RU" dirty="0" smtClean="0"/>
              <a:t>    материалом </a:t>
            </a:r>
            <a:r>
              <a:rPr lang="ru-RU" dirty="0"/>
              <a:t>склепываемых деталей во избежание дополнительных температурных напряжений в соединении при колебаниях температуры</a:t>
            </a:r>
            <a:r>
              <a:rPr lang="ru-RU" dirty="0" smtClean="0"/>
              <a:t>;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marL="177800" lvl="0" indent="-177800"/>
            <a:r>
              <a:rPr lang="ru-RU" dirty="0" smtClean="0"/>
              <a:t>- однородность </a:t>
            </a:r>
            <a:r>
              <a:rPr lang="ru-RU" dirty="0"/>
              <a:t>с материалом склепываемых деталей для предотвращения появления гальванических токов, сильно разрушающих соединения. Для стальных деталей применяют только стальные заклепки, для медных – медные, для алюминиевых – алюминиевые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Типы заклёпочных швов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293" y="1196752"/>
            <a:ext cx="7715304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FF0000"/>
                </a:solidFill>
              </a:rPr>
              <a:t>В зависимости от назначения неразъемного соединения существуют следующие </a:t>
            </a:r>
            <a:r>
              <a:rPr lang="ru-RU" b="1" i="1" dirty="0" smtClean="0">
                <a:solidFill>
                  <a:srgbClr val="FF0000"/>
                </a:solidFill>
              </a:rPr>
              <a:t>типы </a:t>
            </a:r>
            <a:r>
              <a:rPr lang="ru-RU" b="1" i="1" dirty="0">
                <a:solidFill>
                  <a:srgbClr val="FF0000"/>
                </a:solidFill>
              </a:rPr>
              <a:t>заклепочных швов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Прочный шов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/>
              <a:t>применяется в тех случаях, когда надо </a:t>
            </a:r>
            <a:r>
              <a:rPr lang="ru-RU" dirty="0" smtClean="0"/>
              <a:t>создать прочное </a:t>
            </a:r>
            <a:r>
              <a:rPr lang="ru-RU" dirty="0"/>
              <a:t>неразъемное </a:t>
            </a:r>
            <a:r>
              <a:rPr lang="ru-RU" dirty="0" smtClean="0"/>
              <a:t>соединение. Прочность </a:t>
            </a:r>
            <a:r>
              <a:rPr lang="ru-RU" dirty="0"/>
              <a:t>шва достигается применением соединения с одним или несколькими рядами заклепок. Эти швы применяются для соединения частей ферм, мостов, колонн и т. п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Плотный шов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/>
              <a:t>обеспечивает герметичность, т. е. не пропускает жидкости и газы. </a:t>
            </a:r>
            <a:r>
              <a:rPr lang="ru-RU" dirty="0" smtClean="0"/>
              <a:t>Герметичность </a:t>
            </a:r>
            <a:r>
              <a:rPr lang="ru-RU" dirty="0"/>
              <a:t>обеспечивается установкой прокладок между склепываемыми листами или подчеканкой шва. Эти швы применяются при изготовлении резервуаров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Прочно-плотные швы</a:t>
            </a:r>
            <a:r>
              <a:rPr lang="ru-RU" dirty="0"/>
              <a:t> применяются в тех случаях, когда нужно создать прочные и герметические соединения, например в паровых котлах и различных резервуарах с высоким внутренним давлением.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0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1015</TotalTime>
  <Words>638</Words>
  <Application>Microsoft Office PowerPoint</Application>
  <PresentationFormat>Экран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НЕРАЗЬЁМНЫЕ СОЕДИНЕНИЯ.   СОЕДИНЕНИЕ ДЕТАЛЕЙ С ПОМОЩЬЮ ЗАКЛЁПОК.</vt:lpstr>
      <vt:lpstr>Виды соединений</vt:lpstr>
      <vt:lpstr>неразъёмные соединения</vt:lpstr>
      <vt:lpstr>Применение заклёпочных соединений</vt:lpstr>
      <vt:lpstr>Соединения деталей с помощью заклёпок</vt:lpstr>
      <vt:lpstr>Соединения деталей с помощью заклёпок</vt:lpstr>
      <vt:lpstr>типы заклепок</vt:lpstr>
      <vt:lpstr>Материал заклёпок</vt:lpstr>
      <vt:lpstr>Типы заклёпочных швов</vt:lpstr>
      <vt:lpstr>Типы заклёпочных швов</vt:lpstr>
      <vt:lpstr>Определение длины стержня заклёпки</vt:lpstr>
      <vt:lpstr>Инструмент для клёпки</vt:lpstr>
      <vt:lpstr>Последовательность приёмов ручной клёпки</vt:lpstr>
      <vt:lpstr>Брак при клёпке</vt:lpstr>
      <vt:lpstr>Подготовка детали к клепке</vt:lpstr>
      <vt:lpstr>Подготовка детали к клепке (продолжение)</vt:lpstr>
      <vt:lpstr>Вопросы для самопроверки</vt:lpstr>
      <vt:lpstr>Вопросы для самопроверки</vt:lpstr>
      <vt:lpstr>Вопросы для самопроверки</vt:lpstr>
      <vt:lpstr>Вопросы для самопроверки</vt:lpstr>
      <vt:lpstr>Спасибо за внимание !!!</vt:lpstr>
    </vt:vector>
  </TitlesOfParts>
  <Company>LUKOIL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автослесарь</dc:creator>
  <cp:lastModifiedBy>ВОВА</cp:lastModifiedBy>
  <cp:revision>65</cp:revision>
  <dcterms:created xsi:type="dcterms:W3CDTF">2009-03-23T04:31:58Z</dcterms:created>
  <dcterms:modified xsi:type="dcterms:W3CDTF">2014-12-14T10:13:44Z</dcterms:modified>
</cp:coreProperties>
</file>