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1" r:id="rId4"/>
    <p:sldId id="268" r:id="rId5"/>
    <p:sldId id="258" r:id="rId6"/>
    <p:sldId id="259" r:id="rId7"/>
    <p:sldId id="260" r:id="rId8"/>
    <p:sldId id="266" r:id="rId9"/>
    <p:sldId id="262" r:id="rId10"/>
    <p:sldId id="263" r:id="rId11"/>
    <p:sldId id="267" r:id="rId12"/>
    <p:sldId id="264" r:id="rId13"/>
    <p:sldId id="265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Помірний стиль 4 –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985" autoAdjust="0"/>
  </p:normalViewPr>
  <p:slideViewPr>
    <p:cSldViewPr snapToGrid="0">
      <p:cViewPr varScale="1">
        <p:scale>
          <a:sx n="61" d="100"/>
          <a:sy n="61" d="100"/>
        </p:scale>
        <p:origin x="-1542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157D-9815-4467-B5F2-3CE7C2501555}" type="datetimeFigureOut">
              <a:rPr lang="uk-UA" smtClean="0"/>
              <a:pPr/>
              <a:t>27.04.2017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F674-8471-4A68-9C45-A50FDCD0A2E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88066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157D-9815-4467-B5F2-3CE7C2501555}" type="datetimeFigureOut">
              <a:rPr lang="uk-UA" smtClean="0"/>
              <a:pPr/>
              <a:t>27.04.2017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F674-8471-4A68-9C45-A50FDCD0A2E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416637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157D-9815-4467-B5F2-3CE7C2501555}" type="datetimeFigureOut">
              <a:rPr lang="uk-UA" smtClean="0"/>
              <a:pPr/>
              <a:t>27.04.2017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F674-8471-4A68-9C45-A50FDCD0A2E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235994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157D-9815-4467-B5F2-3CE7C2501555}" type="datetimeFigureOut">
              <a:rPr lang="uk-UA" smtClean="0"/>
              <a:pPr/>
              <a:t>27.04.2017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F674-8471-4A68-9C45-A50FDCD0A2E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699092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157D-9815-4467-B5F2-3CE7C2501555}" type="datetimeFigureOut">
              <a:rPr lang="uk-UA" smtClean="0"/>
              <a:pPr/>
              <a:t>27.04.2017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F674-8471-4A68-9C45-A50FDCD0A2E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64760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157D-9815-4467-B5F2-3CE7C2501555}" type="datetimeFigureOut">
              <a:rPr lang="uk-UA" smtClean="0"/>
              <a:pPr/>
              <a:t>27.04.2017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F674-8471-4A68-9C45-A50FDCD0A2E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58879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157D-9815-4467-B5F2-3CE7C2501555}" type="datetimeFigureOut">
              <a:rPr lang="uk-UA" smtClean="0"/>
              <a:pPr/>
              <a:t>27.04.2017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F674-8471-4A68-9C45-A50FDCD0A2E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53319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157D-9815-4467-B5F2-3CE7C2501555}" type="datetimeFigureOut">
              <a:rPr lang="uk-UA" smtClean="0"/>
              <a:pPr/>
              <a:t>27.04.2017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F674-8471-4A68-9C45-A50FDCD0A2E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968749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157D-9815-4467-B5F2-3CE7C2501555}" type="datetimeFigureOut">
              <a:rPr lang="uk-UA" smtClean="0"/>
              <a:pPr/>
              <a:t>27.04.2017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F674-8471-4A68-9C45-A50FDCD0A2E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513991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157D-9815-4467-B5F2-3CE7C2501555}" type="datetimeFigureOut">
              <a:rPr lang="uk-UA" smtClean="0"/>
              <a:pPr/>
              <a:t>27.04.2017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F674-8471-4A68-9C45-A50FDCD0A2E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34222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157D-9815-4467-B5F2-3CE7C2501555}" type="datetimeFigureOut">
              <a:rPr lang="uk-UA" smtClean="0"/>
              <a:pPr/>
              <a:t>27.04.2017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F674-8471-4A68-9C45-A50FDCD0A2E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93301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7157D-9815-4467-B5F2-3CE7C2501555}" type="datetimeFigureOut">
              <a:rPr lang="uk-UA" smtClean="0"/>
              <a:pPr/>
              <a:t>27.04.2017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8F674-8471-4A68-9C45-A50FDCD0A2E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686140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39485"/>
            <a:ext cx="9144000" cy="2950880"/>
          </a:xfrm>
        </p:spPr>
        <p:txBody>
          <a:bodyPr>
            <a:noAutofit/>
          </a:bodyPr>
          <a:lstStyle/>
          <a:p>
            <a:r>
              <a:rPr lang="uk-UA" b="1" dirty="0" smtClean="0"/>
              <a:t>Навчальна програма з трудового навчання</a:t>
            </a:r>
            <a:br>
              <a:rPr lang="uk-UA" b="1" dirty="0" smtClean="0"/>
            </a:br>
            <a:r>
              <a:rPr lang="uk-UA" b="1" dirty="0" smtClean="0"/>
              <a:t>2017</a:t>
            </a:r>
            <a:endParaRPr lang="uk-UA" b="1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289356"/>
            <a:ext cx="7307036" cy="1130243"/>
          </a:xfrm>
        </p:spPr>
        <p:txBody>
          <a:bodyPr>
            <a:noAutofit/>
          </a:bodyPr>
          <a:lstStyle/>
          <a:p>
            <a:r>
              <a:rPr lang="uk-UA" sz="3200" b="1" dirty="0"/>
              <a:t>Як скласти календарно-тематичне планування </a:t>
            </a:r>
          </a:p>
        </p:txBody>
      </p:sp>
      <p:sp>
        <p:nvSpPr>
          <p:cNvPr id="4" name="Підзаголовок 2"/>
          <p:cNvSpPr txBox="1">
            <a:spLocks/>
          </p:cNvSpPr>
          <p:nvPr/>
        </p:nvSpPr>
        <p:spPr>
          <a:xfrm>
            <a:off x="1143000" y="4685450"/>
            <a:ext cx="6858000" cy="118194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100" b="1" dirty="0"/>
              <a:t>Лещук Роман </a:t>
            </a:r>
            <a:r>
              <a:rPr lang="uk-UA" sz="2100" b="1" dirty="0" smtClean="0"/>
              <a:t>Миколайович,</a:t>
            </a:r>
            <a:endParaRPr lang="uk-UA" sz="2100" b="1" dirty="0"/>
          </a:p>
          <a:p>
            <a:r>
              <a:rPr lang="uk-UA" sz="2100" b="1" dirty="0" smtClean="0"/>
              <a:t>учитель </a:t>
            </a:r>
            <a:r>
              <a:rPr lang="uk-UA" sz="2100" b="1" dirty="0"/>
              <a:t>трудового навчання м. Вінниця</a:t>
            </a:r>
          </a:p>
        </p:txBody>
      </p:sp>
    </p:spTree>
    <p:extLst>
      <p:ext uri="{BB962C8B-B14F-4D97-AF65-F5344CB8AC3E}">
        <p14:creationId xmlns:p14="http://schemas.microsoft.com/office/powerpoint/2010/main" xmlns="" val="156668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730"/>
            <a:ext cx="9220200" cy="1181043"/>
          </a:xfrm>
        </p:spPr>
        <p:txBody>
          <a:bodyPr>
            <a:noAutofit/>
          </a:bodyPr>
          <a:lstStyle/>
          <a:p>
            <a:pPr algn="ctr"/>
            <a:r>
              <a:rPr lang="uk-UA" sz="4800" b="1" dirty="0" smtClean="0"/>
              <a:t>Зразки трансформування очікувань в теми та питання до уроку </a:t>
            </a:r>
            <a:endParaRPr lang="uk-UA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" y="1171973"/>
            <a:ext cx="457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Очікування в навчальній програмі</a:t>
            </a:r>
            <a:endParaRPr lang="uk-UA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985657" y="1305031"/>
            <a:ext cx="4005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Формулювання теми</a:t>
            </a:r>
            <a:endParaRPr lang="uk-UA" sz="2400" b="1" dirty="0"/>
          </a:p>
        </p:txBody>
      </p:sp>
      <p:cxnSp>
        <p:nvCxnSpPr>
          <p:cNvPr id="7" name="Пряма сполучна лінія 6"/>
          <p:cNvCxnSpPr/>
          <p:nvPr/>
        </p:nvCxnSpPr>
        <p:spPr>
          <a:xfrm>
            <a:off x="4572000" y="1436913"/>
            <a:ext cx="54429" cy="5421087"/>
          </a:xfrm>
          <a:prstGeom prst="line">
            <a:avLst/>
          </a:prstGeom>
          <a:ln w="317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 сполучна лінія 8"/>
          <p:cNvCxnSpPr/>
          <p:nvPr/>
        </p:nvCxnSpPr>
        <p:spPr>
          <a:xfrm>
            <a:off x="0" y="1992086"/>
            <a:ext cx="91440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" y="2100939"/>
            <a:ext cx="457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Учень знайомиться з правилами внутрішнього розпорядку навчальної майстерні  та елементами технологічної діяльності.</a:t>
            </a:r>
          </a:p>
          <a:p>
            <a:r>
              <a:rPr lang="uk-UA" sz="2000" b="1" i="1" dirty="0"/>
              <a:t>Визначає у співпраці з учителем та іншими учнями алгоритм взаємодії в майстерні.</a:t>
            </a:r>
            <a:endParaRPr lang="uk-UA" sz="2000" b="1" dirty="0"/>
          </a:p>
          <a:p>
            <a:endParaRPr lang="uk-UA" sz="2000" b="1" dirty="0"/>
          </a:p>
        </p:txBody>
      </p:sp>
      <p:sp>
        <p:nvSpPr>
          <p:cNvPr id="11" name="Прямокутник 10"/>
          <p:cNvSpPr/>
          <p:nvPr/>
        </p:nvSpPr>
        <p:spPr>
          <a:xfrm>
            <a:off x="4626429" y="2182545"/>
            <a:ext cx="4572000" cy="77944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Вступ. Правила безпеки та поведінки у шкільній майстерні. </a:t>
            </a:r>
            <a:endParaRPr lang="uk-UA" sz="20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 сполучна лінія 11"/>
          <p:cNvCxnSpPr/>
          <p:nvPr/>
        </p:nvCxnSpPr>
        <p:spPr>
          <a:xfrm>
            <a:off x="0" y="4365171"/>
            <a:ext cx="91440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кутник 12"/>
          <p:cNvSpPr/>
          <p:nvPr/>
        </p:nvSpPr>
        <p:spPr>
          <a:xfrm>
            <a:off x="16711" y="4455429"/>
            <a:ext cx="30550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uk-UA" sz="2000" b="1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Знає етапи проектування.</a:t>
            </a:r>
            <a:endParaRPr lang="uk-UA" sz="2000" b="1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4659086" y="4426002"/>
            <a:ext cx="43434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Поняття про проектування.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Етапи проектування. </a:t>
            </a:r>
            <a:endParaRPr lang="uk-UA" sz="20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 сполучна лінія 14"/>
          <p:cNvCxnSpPr/>
          <p:nvPr/>
        </p:nvCxnSpPr>
        <p:spPr>
          <a:xfrm>
            <a:off x="0" y="5344886"/>
            <a:ext cx="91440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кутник 15"/>
          <p:cNvSpPr/>
          <p:nvPr/>
        </p:nvSpPr>
        <p:spPr>
          <a:xfrm>
            <a:off x="0" y="5412335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uk-UA" sz="2000" b="1" dirty="0">
                <a:ea typeface="Times New Roman" panose="02020603050405020304" pitchFamily="18" charset="0"/>
                <a:cs typeface="Calibri" panose="020F0502020204030204" pitchFamily="34" charset="0"/>
              </a:rPr>
              <a:t>Називає конструкційні матеріали необхідні для виготовлення запланованого виробу.</a:t>
            </a:r>
            <a:endParaRPr lang="uk-UA" sz="2000" b="1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17" name="Прямокутник 16"/>
          <p:cNvSpPr/>
          <p:nvPr/>
        </p:nvSpPr>
        <p:spPr>
          <a:xfrm>
            <a:off x="4610100" y="5463552"/>
            <a:ext cx="4533899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Фанера як конструкційний матеріал.</a:t>
            </a:r>
          </a:p>
          <a:p>
            <a:r>
              <a:rPr lang="uk-UA" sz="2000" b="1" dirty="0">
                <a:ea typeface="Calibri" panose="020F0502020204030204" pitchFamily="34" charset="0"/>
              </a:rPr>
              <a:t>Виготовлення та властивості фанери. </a:t>
            </a:r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xmlns="" val="271974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95400"/>
          </a:xfrm>
        </p:spPr>
        <p:txBody>
          <a:bodyPr>
            <a:noAutofit/>
          </a:bodyPr>
          <a:lstStyle/>
          <a:p>
            <a:pPr algn="ctr"/>
            <a:r>
              <a:rPr lang="uk-UA" b="1" dirty="0" smtClean="0"/>
              <a:t>Уточнення годин та остаточний розподіл годин</a:t>
            </a:r>
            <a:endParaRPr lang="uk-UA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95401"/>
            <a:ext cx="9144000" cy="553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97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859971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Вигляд календарного плану</a:t>
            </a:r>
            <a:endParaRPr lang="uk-UA" b="1" dirty="0"/>
          </a:p>
        </p:txBody>
      </p:sp>
      <p:graphicFrame>
        <p:nvGraphicFramePr>
          <p:cNvPr id="5" name="Таблиця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08634056"/>
              </p:ext>
            </p:extLst>
          </p:nvPr>
        </p:nvGraphicFramePr>
        <p:xfrm>
          <a:off x="0" y="875047"/>
          <a:ext cx="9143999" cy="6359466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788629"/>
                <a:gridCol w="659171"/>
                <a:gridCol w="751114"/>
                <a:gridCol w="6945085"/>
              </a:tblGrid>
              <a:tr h="47935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№ уроку</a:t>
                      </a:r>
                      <a:endParaRPr lang="uk-UA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Дата проведення</a:t>
                      </a:r>
                      <a:endParaRPr lang="uk-UA" sz="2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Тема</a:t>
                      </a:r>
                      <a:endParaRPr lang="uk-UA" sz="2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/>
                </a:tc>
              </a:tr>
              <a:tr h="23967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5-А</a:t>
                      </a:r>
                      <a:endParaRPr lang="uk-UA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5-Б</a:t>
                      </a:r>
                      <a:endParaRPr lang="uk-UA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719026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Розділ І. Основи матеріалознавства та технології обробки.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Об’єкт проектної діяльності №1: статична іграшка.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Технологія: технологія обробки деревинних матеріалів (ДВП, фанера).</a:t>
                      </a:r>
                      <a:endParaRPr lang="uk-UA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6863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1-2</a:t>
                      </a:r>
                      <a:endParaRPr lang="uk-UA" sz="2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 </a:t>
                      </a:r>
                      <a:endParaRPr lang="uk-UA" sz="2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</a:rPr>
                        <a:t> </a:t>
                      </a:r>
                      <a:endParaRPr lang="uk-UA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</a:rPr>
                        <a:t>Вступ. Правила безпеки та поведінки у шкільній майстерні.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 smtClean="0">
                          <a:effectLst/>
                        </a:rPr>
                        <a:t>Ознайомлення із зразками виробів. Вибір об’єкта праці.  Поняття про проектування. Етапи проектування.  </a:t>
                      </a:r>
                      <a:r>
                        <a:rPr lang="uk-UA" sz="2000" b="0" i="0" dirty="0" smtClean="0">
                          <a:effectLst/>
                        </a:rPr>
                        <a:t>Планування роботи. </a:t>
                      </a:r>
                      <a:endParaRPr lang="uk-UA" sz="20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/>
                </a:tc>
              </a:tr>
              <a:tr h="5315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3-4</a:t>
                      </a:r>
                      <a:endParaRPr lang="uk-UA" sz="2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 </a:t>
                      </a:r>
                      <a:endParaRPr lang="uk-UA" sz="2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 </a:t>
                      </a:r>
                      <a:endParaRPr lang="uk-UA" sz="2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Фанера як конструкційний матеріал</a:t>
                      </a:r>
                      <a:r>
                        <a:rPr lang="uk-UA" sz="2000" dirty="0" smtClean="0">
                          <a:effectLst/>
                        </a:rPr>
                        <a:t>. </a:t>
                      </a:r>
                      <a:r>
                        <a:rPr lang="uk-UA" sz="2000" dirty="0" smtClean="0">
                          <a:effectLst/>
                        </a:rPr>
                        <a:t>Послідовність </a:t>
                      </a:r>
                      <a:r>
                        <a:rPr lang="uk-UA" sz="2000" dirty="0">
                          <a:effectLst/>
                        </a:rPr>
                        <a:t>виготовлення виробу з фанери</a:t>
                      </a:r>
                      <a:r>
                        <a:rPr lang="uk-UA" sz="2000" dirty="0" smtClean="0">
                          <a:effectLst/>
                        </a:rPr>
                        <a:t>.  </a:t>
                      </a:r>
                      <a:r>
                        <a:rPr lang="uk-UA" sz="2000" b="0" i="0" dirty="0" smtClean="0">
                          <a:effectLst/>
                        </a:rPr>
                        <a:t>Добір </a:t>
                      </a:r>
                      <a:r>
                        <a:rPr lang="uk-UA" sz="2000" b="0" i="0" dirty="0">
                          <a:effectLst/>
                        </a:rPr>
                        <a:t>та підготовка фанери для виготовлення виробу. </a:t>
                      </a:r>
                      <a:endParaRPr lang="uk-UA" sz="20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/>
                </a:tc>
              </a:tr>
              <a:tr h="4944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5-6</a:t>
                      </a:r>
                      <a:endParaRPr lang="uk-UA" sz="2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 </a:t>
                      </a:r>
                      <a:endParaRPr lang="uk-UA" sz="2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 </a:t>
                      </a:r>
                      <a:endParaRPr lang="uk-UA" sz="2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Ручний лобзик. </a:t>
                      </a:r>
                      <a:r>
                        <a:rPr lang="uk-UA" sz="2000" dirty="0" smtClean="0">
                          <a:effectLst/>
                        </a:rPr>
                        <a:t>Пристосування </a:t>
                      </a:r>
                      <a:r>
                        <a:rPr lang="uk-UA" sz="2000" dirty="0">
                          <a:effectLst/>
                        </a:rPr>
                        <a:t>для випилювання.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Підготовка лобзика до роботи. </a:t>
                      </a:r>
                      <a:r>
                        <a:rPr lang="uk-UA" sz="2000" dirty="0" smtClean="0">
                          <a:effectLst/>
                        </a:rPr>
                        <a:t> Прийоми </a:t>
                      </a:r>
                      <a:r>
                        <a:rPr lang="uk-UA" sz="2000" dirty="0">
                          <a:effectLst/>
                        </a:rPr>
                        <a:t>роботи лобзиком. </a:t>
                      </a:r>
                    </a:p>
                  </a:txBody>
                  <a:tcPr marL="52199" marR="52199" marT="0" marB="0"/>
                </a:tc>
              </a:tr>
              <a:tr h="2396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7-8</a:t>
                      </a:r>
                      <a:endParaRPr lang="uk-UA" sz="2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 </a:t>
                      </a:r>
                      <a:endParaRPr lang="uk-UA" sz="2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 </a:t>
                      </a:r>
                      <a:endParaRPr lang="uk-UA" sz="2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0" i="0" dirty="0" smtClean="0">
                          <a:effectLst/>
                        </a:rPr>
                        <a:t>Розмічання </a:t>
                      </a:r>
                      <a:r>
                        <a:rPr lang="uk-UA" sz="2000" b="0" i="0" dirty="0">
                          <a:effectLst/>
                        </a:rPr>
                        <a:t>та випилювання </a:t>
                      </a:r>
                      <a:r>
                        <a:rPr lang="uk-UA" sz="2000" b="0" i="0" dirty="0" smtClean="0">
                          <a:effectLst/>
                        </a:rPr>
                        <a:t>виробу з фанери.</a:t>
                      </a:r>
                      <a:endParaRPr lang="uk-UA" sz="20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/>
                </a:tc>
              </a:tr>
              <a:tr h="2396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9-10</a:t>
                      </a:r>
                      <a:endParaRPr lang="uk-UA" sz="2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 </a:t>
                      </a:r>
                      <a:endParaRPr lang="uk-UA" sz="2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 </a:t>
                      </a:r>
                      <a:endParaRPr lang="uk-UA" sz="2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0" i="0" dirty="0" smtClean="0">
                          <a:effectLst/>
                        </a:rPr>
                        <a:t>Випилювання виробу з фанери.</a:t>
                      </a:r>
                      <a:endParaRPr lang="uk-UA" sz="20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/>
                </a:tc>
              </a:tr>
              <a:tr h="8730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11-12</a:t>
                      </a:r>
                      <a:endParaRPr lang="uk-UA" sz="2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 </a:t>
                      </a:r>
                      <a:endParaRPr lang="uk-UA" sz="2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 </a:t>
                      </a:r>
                      <a:endParaRPr lang="uk-UA" sz="2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Технологія шліфування та обпилювання крайок виробу з фанери. Технологія </a:t>
                      </a:r>
                      <a:r>
                        <a:rPr lang="uk-UA" sz="2000" dirty="0" smtClean="0">
                          <a:effectLst/>
                        </a:rPr>
                        <a:t>оздоблення виробу з фанери.</a:t>
                      </a:r>
                      <a:endParaRPr lang="uk-UA" sz="2000" dirty="0">
                        <a:effectLst/>
                      </a:endParaRPr>
                    </a:p>
                  </a:txBody>
                  <a:tcPr marL="52199" marR="5219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0624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6783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uk-UA" sz="4800" b="1" dirty="0" smtClean="0"/>
              <a:t>Календарне планування на семестр</a:t>
            </a:r>
            <a:endParaRPr lang="uk-UA" sz="48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1248684"/>
            <a:ext cx="9144000" cy="2850928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Календарне планування на семестр для класу може мати декілька сторінок з табличками, що відповідає кількості проектів.</a:t>
            </a:r>
          </a:p>
          <a:p>
            <a:r>
              <a:rPr lang="uk-UA" dirty="0" smtClean="0"/>
              <a:t>Показана </a:t>
            </a:r>
            <a:r>
              <a:rPr lang="uk-UA" dirty="0"/>
              <a:t>орієнтовна форма календарно-тематичного </a:t>
            </a:r>
            <a:r>
              <a:rPr lang="uk-UA" dirty="0" smtClean="0"/>
              <a:t>планування.</a:t>
            </a:r>
          </a:p>
          <a:p>
            <a:r>
              <a:rPr lang="uk-UA" dirty="0" smtClean="0"/>
              <a:t>До вказаної форми для зручності учитель може додавати інші колонки: «Домашнє завдання», «Примітка» тощо.</a:t>
            </a:r>
            <a:endParaRPr lang="uk-UA" dirty="0"/>
          </a:p>
          <a:p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08468"/>
            <a:ext cx="4047445" cy="26495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0852" y="4441371"/>
            <a:ext cx="4903043" cy="23077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7301" y="4109677"/>
            <a:ext cx="4769984" cy="264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568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775607"/>
          </a:xfrm>
        </p:spPr>
        <p:txBody>
          <a:bodyPr>
            <a:normAutofit/>
          </a:bodyPr>
          <a:lstStyle/>
          <a:p>
            <a:pPr algn="ctr"/>
            <a:r>
              <a:rPr lang="uk-UA" b="1" dirty="0"/>
              <a:t>Алгоритм </a:t>
            </a:r>
            <a:r>
              <a:rPr lang="uk-UA" b="1" dirty="0" smtClean="0"/>
              <a:t>роботи учителя</a:t>
            </a:r>
            <a:endParaRPr lang="uk-UA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775607"/>
            <a:ext cx="9144000" cy="6082393"/>
          </a:xfrm>
        </p:spPr>
        <p:txBody>
          <a:bodyPr>
            <a:noAutofit/>
          </a:bodyPr>
          <a:lstStyle/>
          <a:p>
            <a:r>
              <a:rPr lang="uk-UA" b="1" i="1" dirty="0" smtClean="0"/>
              <a:t>Крок 1.</a:t>
            </a:r>
            <a:r>
              <a:rPr lang="uk-UA" b="1" dirty="0" smtClean="0"/>
              <a:t> </a:t>
            </a:r>
            <a:r>
              <a:rPr lang="uk-UA" b="1" dirty="0"/>
              <a:t>Обрати види </a:t>
            </a:r>
            <a:r>
              <a:rPr lang="ru-RU" b="1" dirty="0" err="1"/>
              <a:t>об'єктів</a:t>
            </a:r>
            <a:r>
              <a:rPr lang="ru-RU" b="1" dirty="0"/>
              <a:t> проектно-</a:t>
            </a:r>
            <a:r>
              <a:rPr lang="ru-RU" b="1" dirty="0" err="1"/>
              <a:t>технологічної</a:t>
            </a:r>
            <a:r>
              <a:rPr lang="ru-RU" b="1" dirty="0"/>
              <a:t> </a:t>
            </a:r>
            <a:r>
              <a:rPr lang="ru-RU" b="1" dirty="0" err="1"/>
              <a:t>діяльності</a:t>
            </a:r>
            <a:r>
              <a:rPr lang="ru-RU" b="1" dirty="0"/>
              <a:t> </a:t>
            </a:r>
            <a:r>
              <a:rPr lang="ru-RU" b="1" dirty="0" err="1" smtClean="0"/>
              <a:t>учнів</a:t>
            </a:r>
            <a:r>
              <a:rPr lang="ru-RU" b="1" dirty="0" smtClean="0"/>
              <a:t> (</a:t>
            </a:r>
            <a:r>
              <a:rPr lang="ru-RU" b="1" dirty="0" err="1" smtClean="0"/>
              <a:t>проектів</a:t>
            </a:r>
            <a:r>
              <a:rPr lang="ru-RU" b="1" dirty="0" smtClean="0"/>
              <a:t>) та </a:t>
            </a:r>
            <a:r>
              <a:rPr lang="ru-RU" b="1" dirty="0" err="1" smtClean="0"/>
              <a:t>визначити</a:t>
            </a:r>
            <a:r>
              <a:rPr lang="ru-RU" b="1" dirty="0" smtClean="0"/>
              <a:t> </a:t>
            </a:r>
            <a:r>
              <a:rPr lang="ru-RU" b="1" dirty="0" err="1" smtClean="0"/>
              <a:t>їх</a:t>
            </a:r>
            <a:r>
              <a:rPr lang="ru-RU" b="1" dirty="0" smtClean="0"/>
              <a:t> </a:t>
            </a:r>
            <a:r>
              <a:rPr lang="ru-RU" b="1" dirty="0" err="1" smtClean="0"/>
              <a:t>кількість</a:t>
            </a:r>
            <a:r>
              <a:rPr lang="uk-UA" b="1" dirty="0" smtClean="0"/>
              <a:t>.</a:t>
            </a:r>
            <a:endParaRPr lang="uk-UA" b="1" dirty="0"/>
          </a:p>
          <a:p>
            <a:r>
              <a:rPr lang="uk-UA" b="1" i="1" dirty="0"/>
              <a:t>Крок </a:t>
            </a:r>
            <a:r>
              <a:rPr lang="uk-UA" b="1" i="1" dirty="0" smtClean="0"/>
              <a:t>2.</a:t>
            </a:r>
            <a:r>
              <a:rPr lang="uk-UA" b="1" dirty="0" smtClean="0"/>
              <a:t> </a:t>
            </a:r>
            <a:r>
              <a:rPr lang="uk-UA" b="1" dirty="0"/>
              <a:t>Обрати основні технології </a:t>
            </a:r>
            <a:r>
              <a:rPr lang="uk-UA" b="1" dirty="0" smtClean="0"/>
              <a:t>та додаткові технології за потреби для </a:t>
            </a:r>
            <a:r>
              <a:rPr lang="uk-UA" b="1" dirty="0"/>
              <a:t>проектування та виготовлення </a:t>
            </a:r>
            <a:r>
              <a:rPr lang="uk-UA" b="1" dirty="0" smtClean="0"/>
              <a:t>кожного обраного виробу</a:t>
            </a:r>
            <a:r>
              <a:rPr lang="uk-UA" b="1" dirty="0"/>
              <a:t>.</a:t>
            </a:r>
          </a:p>
          <a:p>
            <a:r>
              <a:rPr lang="uk-UA" b="1" i="1" dirty="0"/>
              <a:t>Крок </a:t>
            </a:r>
            <a:r>
              <a:rPr lang="uk-UA" b="1" i="1" dirty="0" smtClean="0"/>
              <a:t>3. </a:t>
            </a:r>
            <a:r>
              <a:rPr lang="uk-UA" b="1" dirty="0" smtClean="0"/>
              <a:t>Спланувати о</a:t>
            </a:r>
            <a:r>
              <a:rPr lang="ru-RU" b="1" dirty="0" err="1"/>
              <a:t>чікувані</a:t>
            </a:r>
            <a:r>
              <a:rPr lang="ru-RU" b="1" dirty="0"/>
              <a:t> </a:t>
            </a:r>
            <a:r>
              <a:rPr lang="ru-RU" b="1" dirty="0" err="1"/>
              <a:t>результати</a:t>
            </a:r>
            <a:r>
              <a:rPr lang="ru-RU" b="1" dirty="0"/>
              <a:t> </a:t>
            </a:r>
            <a:r>
              <a:rPr lang="ru-RU" b="1" dirty="0" err="1"/>
              <a:t>навчально-пізнавальної</a:t>
            </a:r>
            <a:r>
              <a:rPr lang="ru-RU" b="1" dirty="0"/>
              <a:t> </a:t>
            </a:r>
            <a:r>
              <a:rPr lang="ru-RU" b="1" dirty="0" err="1"/>
              <a:t>діяльності</a:t>
            </a:r>
            <a:r>
              <a:rPr lang="ru-RU" b="1" dirty="0"/>
              <a:t> </a:t>
            </a:r>
            <a:r>
              <a:rPr lang="ru-RU" b="1" dirty="0" err="1"/>
              <a:t>учнів</a:t>
            </a:r>
            <a:r>
              <a:rPr lang="uk-UA" b="1" dirty="0"/>
              <a:t>.</a:t>
            </a:r>
          </a:p>
          <a:p>
            <a:r>
              <a:rPr lang="uk-UA" b="1" i="1" dirty="0" smtClean="0"/>
              <a:t>Крок 4.</a:t>
            </a:r>
            <a:r>
              <a:rPr lang="uk-UA" b="1" dirty="0" smtClean="0"/>
              <a:t> </a:t>
            </a:r>
            <a:r>
              <a:rPr lang="uk-UA" b="1" dirty="0"/>
              <a:t>Визначити орієнтовну кількість годин на кожен проект.</a:t>
            </a:r>
          </a:p>
          <a:p>
            <a:r>
              <a:rPr lang="uk-UA" b="1" i="1" dirty="0" smtClean="0"/>
              <a:t>Крок 5.</a:t>
            </a:r>
            <a:r>
              <a:rPr lang="uk-UA" b="1" dirty="0" smtClean="0"/>
              <a:t> Сформулювати </a:t>
            </a:r>
            <a:r>
              <a:rPr lang="uk-UA" b="1" dirty="0"/>
              <a:t>теми та зміст уроків з проектування та виготовлення кожного </a:t>
            </a:r>
            <a:r>
              <a:rPr lang="ru-RU" b="1" dirty="0" err="1"/>
              <a:t>об'єкт</a:t>
            </a:r>
            <a:r>
              <a:rPr lang="uk-UA" b="1" dirty="0"/>
              <a:t>у</a:t>
            </a:r>
            <a:r>
              <a:rPr lang="ru-RU" b="1" dirty="0"/>
              <a:t> проектно-</a:t>
            </a:r>
            <a:r>
              <a:rPr lang="ru-RU" b="1" dirty="0" err="1"/>
              <a:t>технологічної</a:t>
            </a:r>
            <a:r>
              <a:rPr lang="ru-RU" b="1" dirty="0"/>
              <a:t> </a:t>
            </a:r>
            <a:r>
              <a:rPr lang="ru-RU" b="1" dirty="0" err="1"/>
              <a:t>діяльності</a:t>
            </a:r>
            <a:r>
              <a:rPr lang="ru-RU" b="1" dirty="0"/>
              <a:t> </a:t>
            </a:r>
            <a:r>
              <a:rPr lang="ru-RU" b="1" dirty="0" err="1"/>
              <a:t>учнів</a:t>
            </a:r>
            <a:r>
              <a:rPr lang="uk-UA" b="1" dirty="0"/>
              <a:t>.</a:t>
            </a:r>
          </a:p>
          <a:p>
            <a:r>
              <a:rPr lang="uk-UA" b="1" i="1" dirty="0"/>
              <a:t>Крок </a:t>
            </a:r>
            <a:r>
              <a:rPr lang="uk-UA" b="1" i="1" dirty="0" smtClean="0"/>
              <a:t>6.</a:t>
            </a:r>
            <a:r>
              <a:rPr lang="uk-UA" b="1" dirty="0" smtClean="0"/>
              <a:t> </a:t>
            </a:r>
            <a:r>
              <a:rPr lang="uk-UA" b="1" dirty="0"/>
              <a:t>Спланувати теми та зміст уроків з т</a:t>
            </a:r>
            <a:r>
              <a:rPr lang="ru-RU" b="1" dirty="0" err="1"/>
              <a:t>ехнологі</a:t>
            </a:r>
            <a:r>
              <a:rPr lang="uk-UA" b="1" dirty="0"/>
              <a:t>ї</a:t>
            </a:r>
            <a:r>
              <a:rPr lang="ru-RU" b="1" dirty="0"/>
              <a:t> </a:t>
            </a:r>
            <a:r>
              <a:rPr lang="ru-RU" b="1" dirty="0" err="1"/>
              <a:t>побутової</a:t>
            </a:r>
            <a:r>
              <a:rPr lang="ru-RU" b="1" dirty="0"/>
              <a:t> </a:t>
            </a:r>
            <a:r>
              <a:rPr lang="ru-RU" b="1" dirty="0" err="1"/>
              <a:t>діяльності</a:t>
            </a:r>
            <a:r>
              <a:rPr lang="ru-RU" b="1" dirty="0"/>
              <a:t> та </a:t>
            </a:r>
            <a:r>
              <a:rPr lang="ru-RU" b="1" dirty="0" err="1"/>
              <a:t>самообслуговування</a:t>
            </a:r>
            <a:r>
              <a:rPr lang="uk-UA" b="1" dirty="0"/>
              <a:t>.</a:t>
            </a:r>
          </a:p>
          <a:p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xmlns="" val="301378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я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94111607"/>
              </p:ext>
            </p:extLst>
          </p:nvPr>
        </p:nvGraphicFramePr>
        <p:xfrm>
          <a:off x="0" y="1796142"/>
          <a:ext cx="9133114" cy="423241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287624"/>
                <a:gridCol w="1287624"/>
                <a:gridCol w="1287624"/>
                <a:gridCol w="1287624"/>
                <a:gridCol w="1287624"/>
                <a:gridCol w="1287624"/>
                <a:gridCol w="1407370"/>
              </a:tblGrid>
              <a:tr h="881744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Проект 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Проект</a:t>
                      </a:r>
                      <a:r>
                        <a:rPr lang="uk-UA" baseline="0" dirty="0" smtClean="0"/>
                        <a:t> 2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Проект</a:t>
                      </a:r>
                      <a:r>
                        <a:rPr lang="uk-UA" baseline="0" dirty="0" smtClean="0"/>
                        <a:t> 3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Проект</a:t>
                      </a:r>
                      <a:r>
                        <a:rPr lang="uk-UA" baseline="0" dirty="0" smtClean="0"/>
                        <a:t> 4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Проект 5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Проект</a:t>
                      </a:r>
                      <a:r>
                        <a:rPr lang="uk-UA" baseline="0" dirty="0" smtClean="0"/>
                        <a:t> 6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 Міні-проект</a:t>
                      </a:r>
                      <a:endParaRPr lang="uk-UA" dirty="0"/>
                    </a:p>
                  </a:txBody>
                  <a:tcPr/>
                </a:tc>
              </a:tr>
              <a:tr h="1195934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Основна</a:t>
                      </a:r>
                      <a:r>
                        <a:rPr lang="uk-UA" b="1" baseline="0" dirty="0" smtClean="0"/>
                        <a:t> технологія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Основна</a:t>
                      </a:r>
                      <a:r>
                        <a:rPr lang="uk-UA" b="1" baseline="0" dirty="0" smtClean="0"/>
                        <a:t> технологія</a:t>
                      </a:r>
                    </a:p>
                    <a:p>
                      <a:pPr algn="ctr"/>
                      <a:r>
                        <a:rPr lang="uk-UA" b="1" baseline="0" dirty="0" smtClean="0"/>
                        <a:t>Додаткова технологія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smtClean="0"/>
                        <a:t>Основна</a:t>
                      </a:r>
                      <a:r>
                        <a:rPr lang="uk-UA" b="1" baseline="0" smtClean="0"/>
                        <a:t> технологія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Основна</a:t>
                      </a:r>
                      <a:r>
                        <a:rPr lang="uk-UA" b="1" baseline="0" dirty="0" smtClean="0"/>
                        <a:t> технологія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baseline="0" dirty="0" smtClean="0"/>
                        <a:t>Додаткова технологія</a:t>
                      </a:r>
                      <a:endParaRPr lang="uk-UA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smtClean="0"/>
                        <a:t>Основна</a:t>
                      </a:r>
                      <a:r>
                        <a:rPr lang="uk-UA" b="1" baseline="0" smtClean="0"/>
                        <a:t> технологія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Основна</a:t>
                      </a:r>
                      <a:r>
                        <a:rPr lang="uk-UA" b="1" baseline="0" dirty="0" smtClean="0"/>
                        <a:t> технологія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baseline="0" dirty="0" smtClean="0"/>
                        <a:t>Додаткова технологія</a:t>
                      </a:r>
                      <a:endParaRPr lang="uk-UA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b="1" dirty="0"/>
                    </a:p>
                  </a:txBody>
                  <a:tcPr/>
                </a:tc>
              </a:tr>
              <a:tr h="1621399">
                <a:tc>
                  <a:txBody>
                    <a:bodyPr/>
                    <a:lstStyle/>
                    <a:p>
                      <a:pPr marL="0" algn="ctr"/>
                      <a:r>
                        <a:rPr lang="uk-UA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Очікувані результати навчально-пізнавальної діяльності учнів</a:t>
                      </a:r>
                      <a:endParaRPr lang="uk-UA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uk-UA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Очікувані результати навчально-пізнавальної діяльності учнів</a:t>
                      </a:r>
                      <a:endParaRPr lang="uk-UA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uk-UA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Очікувані результати навчально-пізнавальної діяльності учнів</a:t>
                      </a:r>
                      <a:endParaRPr lang="uk-UA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uk-UA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Очікувані результати навчально-пізнавальної діяльності учнів</a:t>
                      </a:r>
                      <a:endParaRPr lang="uk-UA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uk-UA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Очікувані результати навчально-пізнавальної діяльності учнів</a:t>
                      </a:r>
                      <a:endParaRPr lang="uk-UA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uk-UA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Очікувані результати навчально-пізнавальної діяльності учнів</a:t>
                      </a:r>
                      <a:endParaRPr lang="uk-UA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uk-UA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Очікувані результати навчально-пізнавальної діяльності учнів</a:t>
                      </a:r>
                      <a:endParaRPr lang="uk-UA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335">
                <a:tc>
                  <a:txBody>
                    <a:bodyPr/>
                    <a:lstStyle/>
                    <a:p>
                      <a:pPr marL="0" algn="ctr"/>
                      <a:r>
                        <a:rPr lang="uk-UA" sz="2000" b="1" dirty="0" smtClean="0"/>
                        <a:t>12 год</a:t>
                      </a:r>
                      <a:endParaRPr lang="uk-UA" sz="2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uk-UA" sz="2000" b="1" dirty="0" smtClean="0"/>
                        <a:t>10 год</a:t>
                      </a:r>
                      <a:endParaRPr lang="uk-UA" sz="2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uk-UA" sz="2000" b="1" dirty="0" smtClean="0"/>
                        <a:t>8 год</a:t>
                      </a:r>
                      <a:endParaRPr lang="uk-UA" sz="2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uk-UA" sz="2000" b="1" dirty="0" smtClean="0"/>
                        <a:t>12 год</a:t>
                      </a:r>
                      <a:endParaRPr lang="uk-UA" sz="2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uk-UA" sz="2000" b="1" dirty="0" smtClean="0"/>
                        <a:t>10 год</a:t>
                      </a:r>
                      <a:endParaRPr lang="uk-UA" sz="2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uk-UA" sz="2000" b="1" dirty="0" smtClean="0"/>
                        <a:t>12 год</a:t>
                      </a:r>
                      <a:endParaRPr lang="uk-UA" sz="2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uk-UA" sz="2000" b="1" dirty="0" smtClean="0"/>
                        <a:t>4 год</a:t>
                      </a:r>
                      <a:endParaRPr lang="uk-UA" sz="2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838199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/>
              <a:t>Матриця</a:t>
            </a:r>
            <a:endParaRPr lang="uk-UA" sz="48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101237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dirty="0" smtClean="0"/>
              <a:t>Для зручності планування необхідно скласти матрицю. Для її компонування виконуються перші чотири кроки алгоритму.</a:t>
            </a:r>
            <a:endParaRPr lang="uk-UA" dirty="0"/>
          </a:p>
        </p:txBody>
      </p:sp>
      <p:sp>
        <p:nvSpPr>
          <p:cNvPr id="5" name="Прямокутник 4"/>
          <p:cNvSpPr/>
          <p:nvPr/>
        </p:nvSpPr>
        <p:spPr>
          <a:xfrm>
            <a:off x="0" y="1774371"/>
            <a:ext cx="9144000" cy="914399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кутник 5"/>
          <p:cNvSpPr/>
          <p:nvPr/>
        </p:nvSpPr>
        <p:spPr>
          <a:xfrm>
            <a:off x="0" y="2705097"/>
            <a:ext cx="9144000" cy="1170217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 6"/>
          <p:cNvSpPr/>
          <p:nvPr/>
        </p:nvSpPr>
        <p:spPr>
          <a:xfrm>
            <a:off x="0" y="3891641"/>
            <a:ext cx="9144000" cy="1578429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 7"/>
          <p:cNvSpPr/>
          <p:nvPr/>
        </p:nvSpPr>
        <p:spPr>
          <a:xfrm>
            <a:off x="0" y="5486397"/>
            <a:ext cx="9144000" cy="555172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0" y="604156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Декілька годин бажано залишити для резерву. </a:t>
            </a:r>
          </a:p>
          <a:p>
            <a:pPr algn="ctr"/>
            <a:r>
              <a:rPr lang="uk-UA" sz="2000" b="1" dirty="0" smtClean="0"/>
              <a:t>В даному випадку зарезервовано 2 години</a:t>
            </a:r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xmlns="" val="391074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660" y="1"/>
            <a:ext cx="7886700" cy="914400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/>
              <a:t>Матриця. Варіант 2</a:t>
            </a:r>
            <a:endParaRPr lang="uk-UA" sz="4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71551"/>
            <a:ext cx="9144000" cy="48691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589788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На виготовлення проектів планується 64 год, на технологію побутової діяльності – 4 год, резерв часу 2 год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xmlns="" val="3780859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866" y="1897499"/>
            <a:ext cx="7513865" cy="49605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859971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/>
              <a:t>Вибір проектів</a:t>
            </a:r>
            <a:endParaRPr lang="uk-UA" sz="48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726168"/>
            <a:ext cx="9144000" cy="1374775"/>
          </a:xfrm>
        </p:spPr>
        <p:txBody>
          <a:bodyPr/>
          <a:lstStyle/>
          <a:p>
            <a:r>
              <a:rPr lang="uk-UA" dirty="0" smtClean="0"/>
              <a:t>Вибір проекту здійснюється за другою колонкою таблиці програми «</a:t>
            </a:r>
            <a:r>
              <a:rPr lang="uk-UA" b="1" dirty="0"/>
              <a:t>Орієнтовний перелік об'єктів проектно-технологічної діяльності учнів</a:t>
            </a:r>
            <a:r>
              <a:rPr lang="uk-UA" dirty="0" smtClean="0"/>
              <a:t>»</a:t>
            </a:r>
            <a:endParaRPr lang="uk-UA" dirty="0"/>
          </a:p>
        </p:txBody>
      </p:sp>
      <p:sp>
        <p:nvSpPr>
          <p:cNvPr id="5" name="Прямокутник 4"/>
          <p:cNvSpPr/>
          <p:nvPr/>
        </p:nvSpPr>
        <p:spPr>
          <a:xfrm>
            <a:off x="4495798" y="2666999"/>
            <a:ext cx="1926771" cy="772886"/>
          </a:xfrm>
          <a:prstGeom prst="rect">
            <a:avLst/>
          </a:prstGeom>
          <a:solidFill>
            <a:schemeClr val="accent4">
              <a:lumMod val="40000"/>
              <a:lumOff val="60000"/>
              <a:alpha val="0"/>
            </a:schemeClr>
          </a:solidFill>
          <a:ln w="28575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кутник 5"/>
          <p:cNvSpPr/>
          <p:nvPr/>
        </p:nvSpPr>
        <p:spPr>
          <a:xfrm>
            <a:off x="4457697" y="3799115"/>
            <a:ext cx="2002972" cy="3058886"/>
          </a:xfrm>
          <a:prstGeom prst="rect">
            <a:avLst/>
          </a:prstGeom>
          <a:solidFill>
            <a:schemeClr val="accent4">
              <a:lumMod val="40000"/>
              <a:lumOff val="60000"/>
              <a:alpha val="0"/>
            </a:schemeClr>
          </a:solidFill>
          <a:ln w="28575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98667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0343" y="10886"/>
            <a:ext cx="7217229" cy="88174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800" b="1" dirty="0" smtClean="0"/>
              <a:t>Вибір </a:t>
            </a:r>
            <a:r>
              <a:rPr lang="uk-UA" sz="5300" b="1" dirty="0" smtClean="0"/>
              <a:t>проектів</a:t>
            </a:r>
            <a:r>
              <a:rPr lang="uk-UA" sz="4800" b="1" dirty="0" smtClean="0"/>
              <a:t> для 5-го класу</a:t>
            </a:r>
            <a:endParaRPr lang="uk-UA" sz="48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601" y="892629"/>
            <a:ext cx="2500313" cy="47744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2929" y="892629"/>
            <a:ext cx="2476500" cy="56435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3614" y="892629"/>
            <a:ext cx="2405199" cy="5965371"/>
          </a:xfrm>
          <a:prstGeom prst="rect">
            <a:avLst/>
          </a:prstGeom>
        </p:spPr>
      </p:pic>
      <p:sp>
        <p:nvSpPr>
          <p:cNvPr id="10" name="Прямокутник 9"/>
          <p:cNvSpPr/>
          <p:nvPr/>
        </p:nvSpPr>
        <p:spPr>
          <a:xfrm>
            <a:off x="3292929" y="4861490"/>
            <a:ext cx="2073728" cy="548709"/>
          </a:xfrm>
          <a:prstGeom prst="rect">
            <a:avLst/>
          </a:prstGeom>
          <a:solidFill>
            <a:schemeClr val="accent4">
              <a:lumMod val="40000"/>
              <a:lumOff val="60000"/>
              <a:alpha val="0"/>
            </a:schemeClr>
          </a:solidFill>
          <a:ln w="28575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 10"/>
          <p:cNvSpPr/>
          <p:nvPr/>
        </p:nvSpPr>
        <p:spPr>
          <a:xfrm>
            <a:off x="201386" y="892629"/>
            <a:ext cx="2002971" cy="1132114"/>
          </a:xfrm>
          <a:prstGeom prst="rect">
            <a:avLst/>
          </a:prstGeom>
          <a:solidFill>
            <a:schemeClr val="accent4">
              <a:lumMod val="40000"/>
              <a:lumOff val="60000"/>
              <a:alpha val="0"/>
            </a:schemeClr>
          </a:solidFill>
          <a:ln w="28575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кутник 11"/>
          <p:cNvSpPr/>
          <p:nvPr/>
        </p:nvSpPr>
        <p:spPr>
          <a:xfrm>
            <a:off x="3292929" y="2024743"/>
            <a:ext cx="1989092" cy="604157"/>
          </a:xfrm>
          <a:prstGeom prst="rect">
            <a:avLst/>
          </a:prstGeom>
          <a:solidFill>
            <a:schemeClr val="accent4">
              <a:lumMod val="40000"/>
              <a:lumOff val="60000"/>
              <a:alpha val="0"/>
            </a:schemeClr>
          </a:solidFill>
          <a:ln w="28575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кутник 12"/>
          <p:cNvSpPr/>
          <p:nvPr/>
        </p:nvSpPr>
        <p:spPr>
          <a:xfrm>
            <a:off x="201386" y="4861491"/>
            <a:ext cx="2002971" cy="249352"/>
          </a:xfrm>
          <a:prstGeom prst="rect">
            <a:avLst/>
          </a:prstGeom>
          <a:solidFill>
            <a:schemeClr val="accent4">
              <a:lumMod val="40000"/>
              <a:lumOff val="60000"/>
              <a:alpha val="0"/>
            </a:schemeClr>
          </a:solidFill>
          <a:ln w="28575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рямокутник 13"/>
          <p:cNvSpPr/>
          <p:nvPr/>
        </p:nvSpPr>
        <p:spPr>
          <a:xfrm>
            <a:off x="6613614" y="1159329"/>
            <a:ext cx="2405199" cy="865413"/>
          </a:xfrm>
          <a:prstGeom prst="rect">
            <a:avLst/>
          </a:prstGeom>
          <a:solidFill>
            <a:schemeClr val="accent4">
              <a:lumMod val="40000"/>
              <a:lumOff val="60000"/>
              <a:alpha val="0"/>
            </a:schemeClr>
          </a:solidFill>
          <a:ln w="28575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 14"/>
          <p:cNvSpPr/>
          <p:nvPr/>
        </p:nvSpPr>
        <p:spPr>
          <a:xfrm>
            <a:off x="6613614" y="3461655"/>
            <a:ext cx="1991543" cy="800101"/>
          </a:xfrm>
          <a:prstGeom prst="rect">
            <a:avLst/>
          </a:prstGeom>
          <a:solidFill>
            <a:schemeClr val="accent4">
              <a:lumMod val="40000"/>
              <a:lumOff val="60000"/>
              <a:alpha val="0"/>
            </a:schemeClr>
          </a:solidFill>
          <a:ln w="28575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Округлений прямокутник 15"/>
          <p:cNvSpPr/>
          <p:nvPr/>
        </p:nvSpPr>
        <p:spPr>
          <a:xfrm>
            <a:off x="576315" y="1364603"/>
            <a:ext cx="2588832" cy="95476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Проект 1</a:t>
            </a:r>
          </a:p>
          <a:p>
            <a:pPr algn="ctr"/>
            <a:r>
              <a:rPr lang="uk-UA" sz="2400" dirty="0" smtClean="0"/>
              <a:t>Статична іграшка</a:t>
            </a:r>
            <a:endParaRPr lang="uk-UA" sz="2400" dirty="0"/>
          </a:p>
        </p:txBody>
      </p:sp>
      <p:sp>
        <p:nvSpPr>
          <p:cNvPr id="17" name="Округлений прямокутник 16"/>
          <p:cNvSpPr/>
          <p:nvPr/>
        </p:nvSpPr>
        <p:spPr>
          <a:xfrm>
            <a:off x="483260" y="3036443"/>
            <a:ext cx="2608470" cy="19497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Проект 2</a:t>
            </a:r>
          </a:p>
          <a:p>
            <a:pPr algn="ctr"/>
            <a:r>
              <a:rPr lang="uk-UA" sz="2400" dirty="0"/>
              <a:t>Підставка під гарячий посуд з термостійкими з’єднаннями</a:t>
            </a:r>
          </a:p>
        </p:txBody>
      </p:sp>
      <p:sp>
        <p:nvSpPr>
          <p:cNvPr id="19" name="Округлений прямокутник 18"/>
          <p:cNvSpPr/>
          <p:nvPr/>
        </p:nvSpPr>
        <p:spPr>
          <a:xfrm>
            <a:off x="3410171" y="1374777"/>
            <a:ext cx="2570505" cy="113397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Проект 3</a:t>
            </a:r>
          </a:p>
          <a:p>
            <a:pPr algn="ctr"/>
            <a:r>
              <a:rPr lang="uk-UA" sz="2400" dirty="0" smtClean="0"/>
              <a:t>Ялинкова прикраса</a:t>
            </a:r>
            <a:endParaRPr lang="uk-UA" sz="2400" dirty="0"/>
          </a:p>
        </p:txBody>
      </p:sp>
      <p:sp>
        <p:nvSpPr>
          <p:cNvPr id="20" name="Округлений прямокутник 19"/>
          <p:cNvSpPr/>
          <p:nvPr/>
        </p:nvSpPr>
        <p:spPr>
          <a:xfrm>
            <a:off x="3387389" y="2817811"/>
            <a:ext cx="2593288" cy="110659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Проект 4</a:t>
            </a:r>
          </a:p>
          <a:p>
            <a:pPr algn="ctr"/>
            <a:r>
              <a:rPr lang="uk-UA" sz="2400" dirty="0" smtClean="0"/>
              <a:t>Серветниця</a:t>
            </a:r>
            <a:endParaRPr lang="uk-UA" sz="2400" dirty="0"/>
          </a:p>
        </p:txBody>
      </p:sp>
      <p:sp>
        <p:nvSpPr>
          <p:cNvPr id="21" name="Округлений прямокутник 20"/>
          <p:cNvSpPr/>
          <p:nvPr/>
        </p:nvSpPr>
        <p:spPr>
          <a:xfrm>
            <a:off x="6249490" y="1361009"/>
            <a:ext cx="2542818" cy="120523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Проект 5</a:t>
            </a:r>
          </a:p>
          <a:p>
            <a:pPr algn="ctr"/>
            <a:r>
              <a:rPr lang="uk-UA" sz="2400" dirty="0" smtClean="0"/>
              <a:t>Кухонне приладдя</a:t>
            </a:r>
            <a:endParaRPr lang="uk-UA" sz="2400" dirty="0"/>
          </a:p>
        </p:txBody>
      </p:sp>
      <p:sp>
        <p:nvSpPr>
          <p:cNvPr id="22" name="Округлений прямокутник 21"/>
          <p:cNvSpPr/>
          <p:nvPr/>
        </p:nvSpPr>
        <p:spPr>
          <a:xfrm>
            <a:off x="6297145" y="2679809"/>
            <a:ext cx="2447507" cy="15636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Проект 6</a:t>
            </a:r>
          </a:p>
          <a:p>
            <a:pPr algn="ctr"/>
            <a:r>
              <a:rPr lang="uk-UA" sz="2400" dirty="0" smtClean="0"/>
              <a:t>Макет транспортного засобу</a:t>
            </a:r>
            <a:endParaRPr lang="uk-UA" sz="2400" dirty="0"/>
          </a:p>
        </p:txBody>
      </p:sp>
      <p:sp>
        <p:nvSpPr>
          <p:cNvPr id="23" name="Округлений прямокутник 22"/>
          <p:cNvSpPr/>
          <p:nvPr/>
        </p:nvSpPr>
        <p:spPr>
          <a:xfrm>
            <a:off x="1252025" y="5540536"/>
            <a:ext cx="6865033" cy="95381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Проект з технології побутової діяльності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xmlns="" val="54800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000"/>
                            </p:stCondLst>
                            <p:childTnLst>
                              <p:par>
                                <p:cTn id="1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22783" y="2136830"/>
            <a:ext cx="83380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Технології обирають за третьою колонкою таблиці навчальної програми. Повторювати технологію можна лише два рази. Оскільки ми обрали </a:t>
            </a:r>
            <a:r>
              <a:rPr lang="uk-UA" sz="2800" b="1" dirty="0" smtClean="0">
                <a:solidFill>
                  <a:srgbClr val="FF0000"/>
                </a:solidFill>
              </a:rPr>
              <a:t>6</a:t>
            </a:r>
            <a:r>
              <a:rPr lang="uk-UA" sz="2800" b="1" dirty="0" smtClean="0"/>
              <a:t> проектів, то мінімальна кількість технологій </a:t>
            </a:r>
            <a:r>
              <a:rPr lang="uk-UA" sz="2800" b="1" dirty="0" smtClean="0">
                <a:solidFill>
                  <a:srgbClr val="FF0000"/>
                </a:solidFill>
              </a:rPr>
              <a:t>3</a:t>
            </a:r>
            <a:r>
              <a:rPr lang="uk-UA" sz="2800" b="1" dirty="0" smtClean="0"/>
              <a:t>.</a:t>
            </a:r>
            <a:endParaRPr lang="uk-UA" sz="28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9921" y="762001"/>
            <a:ext cx="6572850" cy="610840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762000"/>
          </a:xfrm>
        </p:spPr>
        <p:txBody>
          <a:bodyPr>
            <a:noAutofit/>
          </a:bodyPr>
          <a:lstStyle/>
          <a:p>
            <a:pPr algn="ctr"/>
            <a:r>
              <a:rPr lang="uk-UA" sz="4800" b="1" dirty="0" smtClean="0"/>
              <a:t>Вибір технологій</a:t>
            </a:r>
            <a:endParaRPr lang="uk-UA" sz="4800" b="1" dirty="0"/>
          </a:p>
        </p:txBody>
      </p:sp>
      <p:sp>
        <p:nvSpPr>
          <p:cNvPr id="4" name="Округлений прямокутник 3"/>
          <p:cNvSpPr/>
          <p:nvPr/>
        </p:nvSpPr>
        <p:spPr>
          <a:xfrm>
            <a:off x="-16931" y="972035"/>
            <a:ext cx="2588832" cy="95476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Проект 1</a:t>
            </a:r>
          </a:p>
          <a:p>
            <a:pPr algn="ctr"/>
            <a:r>
              <a:rPr lang="uk-UA" sz="2400" dirty="0" smtClean="0"/>
              <a:t>Статична іграшка</a:t>
            </a:r>
            <a:endParaRPr lang="uk-UA" sz="2400" dirty="0"/>
          </a:p>
        </p:txBody>
      </p:sp>
      <p:sp>
        <p:nvSpPr>
          <p:cNvPr id="8" name="Округлений прямокутник 7"/>
          <p:cNvSpPr/>
          <p:nvPr/>
        </p:nvSpPr>
        <p:spPr>
          <a:xfrm>
            <a:off x="3367228" y="938120"/>
            <a:ext cx="2570505" cy="113397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Проект 3</a:t>
            </a:r>
          </a:p>
          <a:p>
            <a:pPr algn="ctr"/>
            <a:r>
              <a:rPr lang="uk-UA" sz="2400" dirty="0" smtClean="0"/>
              <a:t>Ялинкова прикраса</a:t>
            </a:r>
            <a:endParaRPr lang="uk-UA" sz="2400" dirty="0"/>
          </a:p>
        </p:txBody>
      </p:sp>
      <p:sp>
        <p:nvSpPr>
          <p:cNvPr id="9" name="Округлений прямокутник 8"/>
          <p:cNvSpPr/>
          <p:nvPr/>
        </p:nvSpPr>
        <p:spPr>
          <a:xfrm>
            <a:off x="3369779" y="2234715"/>
            <a:ext cx="2593288" cy="110659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Проект 4</a:t>
            </a:r>
          </a:p>
          <a:p>
            <a:pPr algn="ctr"/>
            <a:r>
              <a:rPr lang="uk-UA" sz="2400" dirty="0" smtClean="0"/>
              <a:t>Серветниця</a:t>
            </a:r>
            <a:endParaRPr lang="uk-UA" sz="2400" dirty="0"/>
          </a:p>
        </p:txBody>
      </p:sp>
      <p:sp>
        <p:nvSpPr>
          <p:cNvPr id="10" name="Округлений прямокутник 9"/>
          <p:cNvSpPr/>
          <p:nvPr/>
        </p:nvSpPr>
        <p:spPr>
          <a:xfrm>
            <a:off x="6617885" y="944324"/>
            <a:ext cx="2542818" cy="120523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Проект 5</a:t>
            </a:r>
          </a:p>
          <a:p>
            <a:pPr algn="ctr"/>
            <a:r>
              <a:rPr lang="uk-UA" sz="2400" dirty="0" smtClean="0"/>
              <a:t>Кухонне приладдя</a:t>
            </a:r>
            <a:endParaRPr lang="uk-UA" sz="2400" dirty="0"/>
          </a:p>
        </p:txBody>
      </p:sp>
      <p:sp>
        <p:nvSpPr>
          <p:cNvPr id="11" name="Округлений прямокутник 10"/>
          <p:cNvSpPr/>
          <p:nvPr/>
        </p:nvSpPr>
        <p:spPr>
          <a:xfrm>
            <a:off x="6696493" y="2228593"/>
            <a:ext cx="2447507" cy="15636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Проект 6</a:t>
            </a:r>
          </a:p>
          <a:p>
            <a:pPr algn="ctr"/>
            <a:r>
              <a:rPr lang="uk-UA" sz="2400" dirty="0" smtClean="0"/>
              <a:t>Макет транспортного засобу</a:t>
            </a:r>
            <a:endParaRPr lang="uk-UA" sz="2400" dirty="0"/>
          </a:p>
        </p:txBody>
      </p:sp>
      <p:sp>
        <p:nvSpPr>
          <p:cNvPr id="13" name="Прямокутник 12"/>
          <p:cNvSpPr/>
          <p:nvPr/>
        </p:nvSpPr>
        <p:spPr>
          <a:xfrm>
            <a:off x="1635266" y="3481552"/>
            <a:ext cx="1225424" cy="1289437"/>
          </a:xfrm>
          <a:prstGeom prst="rect">
            <a:avLst/>
          </a:prstGeom>
          <a:noFill/>
          <a:ln w="31750" cmpd="sng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рямокутник 13"/>
          <p:cNvSpPr/>
          <p:nvPr/>
        </p:nvSpPr>
        <p:spPr>
          <a:xfrm>
            <a:off x="1639815" y="4767931"/>
            <a:ext cx="1220876" cy="631383"/>
          </a:xfrm>
          <a:prstGeom prst="rect">
            <a:avLst/>
          </a:prstGeom>
          <a:solidFill>
            <a:schemeClr val="accent4">
              <a:lumMod val="40000"/>
              <a:lumOff val="60000"/>
              <a:alpha val="0"/>
            </a:schemeClr>
          </a:solidFill>
          <a:ln w="28575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 14"/>
          <p:cNvSpPr/>
          <p:nvPr/>
        </p:nvSpPr>
        <p:spPr>
          <a:xfrm>
            <a:off x="4572000" y="4546095"/>
            <a:ext cx="1317171" cy="668162"/>
          </a:xfrm>
          <a:prstGeom prst="rect">
            <a:avLst/>
          </a:prstGeom>
          <a:solidFill>
            <a:schemeClr val="accent4">
              <a:lumMod val="40000"/>
              <a:lumOff val="60000"/>
              <a:alpha val="0"/>
            </a:schemeClr>
          </a:solidFill>
          <a:ln w="28575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Округлений прямокутник 4"/>
          <p:cNvSpPr/>
          <p:nvPr/>
        </p:nvSpPr>
        <p:spPr>
          <a:xfrm>
            <a:off x="-1" y="2070989"/>
            <a:ext cx="2608470" cy="19497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Проект 2</a:t>
            </a:r>
          </a:p>
          <a:p>
            <a:pPr algn="ctr"/>
            <a:r>
              <a:rPr lang="uk-UA" sz="2400" dirty="0"/>
              <a:t>Підставка під гарячий посуд з термостійкими з’єднаннями</a:t>
            </a:r>
          </a:p>
        </p:txBody>
      </p:sp>
      <p:sp>
        <p:nvSpPr>
          <p:cNvPr id="17" name="Прямокутник із двома вирізаними протилежними кутами 16"/>
          <p:cNvSpPr/>
          <p:nvPr/>
        </p:nvSpPr>
        <p:spPr>
          <a:xfrm>
            <a:off x="-16931" y="4332835"/>
            <a:ext cx="2877621" cy="2176822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uk-UA" sz="2400" b="1" dirty="0"/>
              <a:t>Технологія обробки деревинних матеріалів</a:t>
            </a:r>
          </a:p>
          <a:p>
            <a:pPr algn="ctr"/>
            <a:r>
              <a:rPr lang="uk-UA" sz="2400" b="1" dirty="0"/>
              <a:t>(ДВП, фанера).</a:t>
            </a:r>
          </a:p>
        </p:txBody>
      </p:sp>
      <p:sp>
        <p:nvSpPr>
          <p:cNvPr id="18" name="Прямокутник із двома вирізаними протилежними кутами 17"/>
          <p:cNvSpPr/>
          <p:nvPr/>
        </p:nvSpPr>
        <p:spPr>
          <a:xfrm>
            <a:off x="3133188" y="4332835"/>
            <a:ext cx="2877621" cy="2176822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uk-UA" sz="2400" b="1" dirty="0"/>
              <a:t>Технологія ажурного випилювання.</a:t>
            </a:r>
          </a:p>
        </p:txBody>
      </p:sp>
      <p:sp>
        <p:nvSpPr>
          <p:cNvPr id="19" name="Прямокутник із двома вирізаними протилежними кутами 18"/>
          <p:cNvSpPr/>
          <p:nvPr/>
        </p:nvSpPr>
        <p:spPr>
          <a:xfrm>
            <a:off x="6266379" y="4332835"/>
            <a:ext cx="2877621" cy="2176822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uk-UA" sz="2400" b="1" dirty="0"/>
              <a:t>Технологія обробки деревини.</a:t>
            </a:r>
          </a:p>
        </p:txBody>
      </p:sp>
    </p:spTree>
    <p:extLst>
      <p:ext uri="{BB962C8B-B14F-4D97-AF65-F5344CB8AC3E}">
        <p14:creationId xmlns:p14="http://schemas.microsoft.com/office/powerpoint/2010/main" xmlns="" val="27781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4" grpId="0" animBg="1"/>
      <p:bldP spid="8" grpId="0" animBg="1"/>
      <p:bldP spid="9" grpId="0" animBg="1"/>
      <p:bldP spid="10" grpId="0" animBg="1"/>
      <p:bldP spid="11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5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171" y="1"/>
            <a:ext cx="8969829" cy="925286"/>
          </a:xfrm>
        </p:spPr>
        <p:txBody>
          <a:bodyPr>
            <a:noAutofit/>
          </a:bodyPr>
          <a:lstStyle/>
          <a:p>
            <a:pPr algn="ctr"/>
            <a:r>
              <a:rPr lang="uk-UA" sz="4800" b="1" dirty="0" smtClean="0"/>
              <a:t>Особливості вибору технологій</a:t>
            </a:r>
            <a:endParaRPr lang="uk-UA" sz="48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769712"/>
            <a:ext cx="9144000" cy="3301546"/>
          </a:xfrm>
        </p:spPr>
        <p:txBody>
          <a:bodyPr/>
          <a:lstStyle/>
          <a:p>
            <a:r>
              <a:rPr lang="uk-UA" dirty="0" smtClean="0"/>
              <a:t>Для проекту може обиратися одна основна технологія.</a:t>
            </a:r>
          </a:p>
          <a:p>
            <a:r>
              <a:rPr lang="uk-UA" dirty="0" smtClean="0"/>
              <a:t>Для проекту може обиратися одна основна і додаткова технологія (</a:t>
            </a:r>
            <a:r>
              <a:rPr lang="uk-UA" dirty="0" err="1" smtClean="0"/>
              <a:t>декупаж</a:t>
            </a:r>
            <a:r>
              <a:rPr lang="uk-UA" dirty="0" smtClean="0"/>
              <a:t>, розпис, контурне різьблення тощо).</a:t>
            </a:r>
          </a:p>
          <a:p>
            <a:r>
              <a:rPr lang="uk-UA" dirty="0" smtClean="0"/>
              <a:t>Для змішаних класів можна обирати дві основні технології. Наприклад, для хлопчиків «Технологія ажурного випилювання», а для </a:t>
            </a:r>
            <a:r>
              <a:rPr lang="uk-UA" dirty="0" err="1" smtClean="0"/>
              <a:t>дівчаток</a:t>
            </a:r>
            <a:r>
              <a:rPr lang="uk-UA" dirty="0" smtClean="0"/>
              <a:t> «</a:t>
            </a:r>
            <a:r>
              <a:rPr lang="uk-UA" dirty="0"/>
              <a:t>Технологія виготовлення виробів з бісеру</a:t>
            </a:r>
            <a:r>
              <a:rPr lang="uk-UA" dirty="0" smtClean="0"/>
              <a:t>».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903329"/>
            <a:ext cx="2068286" cy="29524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4865" y="3903329"/>
            <a:ext cx="2498869" cy="29761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0313" y="3901155"/>
            <a:ext cx="3724595" cy="297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854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881743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/>
              <a:t>Планування очікувань</a:t>
            </a:r>
            <a:endParaRPr lang="uk-UA" sz="48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1208314"/>
            <a:ext cx="9067800" cy="4169229"/>
          </a:xfrm>
        </p:spPr>
        <p:txBody>
          <a:bodyPr>
            <a:noAutofit/>
          </a:bodyPr>
          <a:lstStyle/>
          <a:p>
            <a:r>
              <a:rPr lang="uk-UA" sz="3600" dirty="0" smtClean="0"/>
              <a:t>Розписуємо для кожного проекту </a:t>
            </a:r>
            <a:r>
              <a:rPr lang="uk-UA" sz="3600" b="1" dirty="0" smtClean="0"/>
              <a:t>очікувані </a:t>
            </a:r>
            <a:r>
              <a:rPr lang="uk-UA" sz="3600" b="1" dirty="0"/>
              <a:t>результати навчально-пізнавальної діяльності </a:t>
            </a:r>
            <a:r>
              <a:rPr lang="uk-UA" sz="3600" b="1" dirty="0" smtClean="0"/>
              <a:t>учнів </a:t>
            </a:r>
            <a:r>
              <a:rPr lang="uk-UA" sz="3600" dirty="0" smtClean="0"/>
              <a:t>з першої колонки таблиці навчальної програми.</a:t>
            </a:r>
          </a:p>
          <a:p>
            <a:r>
              <a:rPr lang="uk-UA" sz="3600" dirty="0" smtClean="0"/>
              <a:t>Необхідно очікування розподілити між усіма проектами.</a:t>
            </a:r>
          </a:p>
          <a:p>
            <a:r>
              <a:rPr lang="uk-UA" sz="3600" dirty="0" smtClean="0"/>
              <a:t>Деякі очікування можуть повторюватися з метою закріплення.</a:t>
            </a:r>
            <a:endParaRPr lang="uk-UA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1512" y="828675"/>
            <a:ext cx="7800975" cy="6029325"/>
          </a:xfrm>
          <a:prstGeom prst="rect">
            <a:avLst/>
          </a:prstGeom>
        </p:spPr>
      </p:pic>
      <p:sp>
        <p:nvSpPr>
          <p:cNvPr id="6" name="Прямокутник 5"/>
          <p:cNvSpPr/>
          <p:nvPr/>
        </p:nvSpPr>
        <p:spPr>
          <a:xfrm>
            <a:off x="718458" y="1208314"/>
            <a:ext cx="3810000" cy="5649686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446" y="1226885"/>
            <a:ext cx="9144000" cy="523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766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229</TotalTime>
  <Words>744</Words>
  <Application>Microsoft Office PowerPoint</Application>
  <PresentationFormat>Экран (4:3)</PresentationFormat>
  <Paragraphs>141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Навчальна програма з трудового навчання 2017</vt:lpstr>
      <vt:lpstr>Алгоритм роботи учителя</vt:lpstr>
      <vt:lpstr>Матриця</vt:lpstr>
      <vt:lpstr>Матриця. Варіант 2</vt:lpstr>
      <vt:lpstr>Вибір проектів</vt:lpstr>
      <vt:lpstr>Вибір проектів для 5-го класу</vt:lpstr>
      <vt:lpstr>Вибір технологій</vt:lpstr>
      <vt:lpstr>Особливості вибору технологій</vt:lpstr>
      <vt:lpstr>Планування очікувань</vt:lpstr>
      <vt:lpstr>Зразки трансформування очікувань в теми та питання до уроку </vt:lpstr>
      <vt:lpstr>Уточнення годин та остаточний розподіл годин</vt:lpstr>
      <vt:lpstr>Вигляд календарного плану</vt:lpstr>
      <vt:lpstr>Календарне планування на семестр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Навчальна програма з трудового навчання 2017</dc:title>
  <dc:creator>Админ</dc:creator>
  <cp:lastModifiedBy>Виктор</cp:lastModifiedBy>
  <cp:revision>34</cp:revision>
  <dcterms:created xsi:type="dcterms:W3CDTF">2017-04-22T16:27:48Z</dcterms:created>
  <dcterms:modified xsi:type="dcterms:W3CDTF">2017-04-27T06:31:40Z</dcterms:modified>
</cp:coreProperties>
</file>