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681C-CF6A-4AF8-9236-7BB21A08A36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D4AF-3F43-4955-AF9A-83B669D69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681C-CF6A-4AF8-9236-7BB21A08A36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D4AF-3F43-4955-AF9A-83B669D69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681C-CF6A-4AF8-9236-7BB21A08A36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D4AF-3F43-4955-AF9A-83B669D69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681C-CF6A-4AF8-9236-7BB21A08A36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D4AF-3F43-4955-AF9A-83B669D69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681C-CF6A-4AF8-9236-7BB21A08A36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D4AF-3F43-4955-AF9A-83B669D69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681C-CF6A-4AF8-9236-7BB21A08A36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D4AF-3F43-4955-AF9A-83B669D69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681C-CF6A-4AF8-9236-7BB21A08A36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D4AF-3F43-4955-AF9A-83B669D69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681C-CF6A-4AF8-9236-7BB21A08A36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57D4AF-3F43-4955-AF9A-83B669D699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681C-CF6A-4AF8-9236-7BB21A08A36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D4AF-3F43-4955-AF9A-83B669D69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681C-CF6A-4AF8-9236-7BB21A08A36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657D4AF-3F43-4955-AF9A-83B669D69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EC2681C-CF6A-4AF8-9236-7BB21A08A36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D4AF-3F43-4955-AF9A-83B669D69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EC2681C-CF6A-4AF8-9236-7BB21A08A36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657D4AF-3F43-4955-AF9A-83B669D69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071546"/>
            <a:ext cx="6480048" cy="2301240"/>
          </a:xfrm>
        </p:spPr>
        <p:txBody>
          <a:bodyPr>
            <a:normAutofit/>
          </a:bodyPr>
          <a:lstStyle/>
          <a:p>
            <a:pPr algn="l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Технологічна освіта у </a:t>
            </a:r>
            <a:r>
              <a:rPr lang="uk-UA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новій українській школі</a:t>
            </a:r>
            <a:br>
              <a:rPr lang="uk-UA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4714884"/>
            <a:ext cx="6480048" cy="1752600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Терещук Андрій, завідувач кафедри технологічної освіти Уманського державного педагогічного університету імені Павла Тичини, член робочої групи з розроблення нового держстандарту загальної середньої освіти (“ Нова українська школа ”)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B0F0"/>
                </a:solidFill>
              </a:rPr>
              <a:t>Що мене не влаштовує у трудовому навчанні?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- відсутність поділу учнів на хлопців і дівчат — 10%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відсутність достатньої кількості годин — 52%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відсутність матеріально-технічного забезпечення шкільної майстерні — 23%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відсутність належного методичного забезпечення</a:t>
            </a:r>
            <a:r>
              <a:rPr lang="en-US" dirty="0" smtClean="0"/>
              <a:t> </a:t>
            </a:r>
            <a:r>
              <a:rPr lang="uk-UA" dirty="0" smtClean="0"/>
              <a:t>трудового навчання учнів — 15%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uk-UA" dirty="0" smtClean="0"/>
              <a:t>Збільшення </a:t>
            </a:r>
            <a:r>
              <a:rPr lang="uk-UA" dirty="0" smtClean="0"/>
              <a:t>кількості годин на </a:t>
            </a:r>
            <a:r>
              <a:rPr lang="uk-UA" dirty="0" smtClean="0"/>
              <a:t>предмет</a:t>
            </a:r>
            <a:r>
              <a:rPr lang="en-US" dirty="0" smtClean="0"/>
              <a:t>..</a:t>
            </a:r>
          </a:p>
          <a:p>
            <a:pPr>
              <a:buNone/>
            </a:pPr>
            <a:r>
              <a:rPr lang="uk-UA" dirty="0" smtClean="0"/>
              <a:t> </a:t>
            </a:r>
            <a:endParaRPr lang="uk-UA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uk-UA" dirty="0" smtClean="0"/>
              <a:t>збільшення </a:t>
            </a:r>
            <a:r>
              <a:rPr lang="uk-UA" dirty="0" smtClean="0"/>
              <a:t>матеріально-технічного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</a:t>
            </a:r>
            <a:r>
              <a:rPr lang="uk-UA" dirty="0" smtClean="0"/>
              <a:t>забезпечення</a:t>
            </a:r>
            <a:r>
              <a:rPr lang="en-US" dirty="0" smtClean="0"/>
              <a:t>..</a:t>
            </a:r>
            <a:r>
              <a:rPr lang="uk-UA" dirty="0" smtClean="0"/>
              <a:t> </a:t>
            </a:r>
            <a:endParaRPr lang="en-US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en-US" dirty="0" smtClean="0"/>
              <a:t>                     </a:t>
            </a:r>
            <a:r>
              <a:rPr lang="uk-UA" dirty="0" smtClean="0"/>
              <a:t>зменшення </a:t>
            </a:r>
            <a:r>
              <a:rPr lang="uk-UA" dirty="0" smtClean="0"/>
              <a:t>кількості учнів, що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</a:t>
            </a:r>
            <a:r>
              <a:rPr lang="uk-UA" dirty="0" smtClean="0"/>
              <a:t>дозволяє </a:t>
            </a:r>
            <a:r>
              <a:rPr lang="uk-UA" dirty="0" smtClean="0"/>
              <a:t>поділ класу на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</a:t>
            </a:r>
            <a:r>
              <a:rPr lang="uk-UA" dirty="0" smtClean="0"/>
              <a:t>підгрупи…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4000" dirty="0" smtClean="0"/>
              <a:t>Халва.. </a:t>
            </a:r>
          </a:p>
          <a:p>
            <a:pPr>
              <a:buNone/>
            </a:pPr>
            <a:endParaRPr lang="uk-UA" sz="4000" dirty="0" smtClean="0"/>
          </a:p>
          <a:p>
            <a:pPr>
              <a:buNone/>
            </a:pPr>
            <a:r>
              <a:rPr lang="uk-UA" sz="4000" dirty="0" smtClean="0"/>
              <a:t>           Халва..</a:t>
            </a:r>
          </a:p>
          <a:p>
            <a:pPr>
              <a:buNone/>
            </a:pPr>
            <a:r>
              <a:rPr lang="uk-UA" sz="4000" dirty="0" smtClean="0"/>
              <a:t>                          Халва..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Нова школа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2400" dirty="0" smtClean="0"/>
              <a:t>Сьогодні українська школа має дві проблеми стосовно навчання</a:t>
            </a:r>
          </a:p>
          <a:p>
            <a:pPr>
              <a:buNone/>
            </a:pPr>
            <a:r>
              <a:rPr lang="uk-UA" sz="2400" dirty="0" smtClean="0"/>
              <a:t>Перша – це перевантаженість предметами</a:t>
            </a:r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Друга – учням намагаються дати суто навчальний матеріал, який відокремлений від життєвого оточення у якому розвивається дитина</a:t>
            </a:r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Обслуговують </a:t>
            </a:r>
            <a:r>
              <a:rPr lang="uk-UA" sz="2400" dirty="0" err="1" smtClean="0"/>
              <a:t>“завантаження”</a:t>
            </a:r>
            <a:r>
              <a:rPr lang="uk-UA" sz="2400" dirty="0" smtClean="0"/>
              <a:t> учнів інформацією предметний принцип побудови освіти та класно-урочна система 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Новий зміст технологічної освіти, заснований на формуванні компетентностей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32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Компетентність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це здатність учня</a:t>
            </a: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застосовувати знання у практичній діяльності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357430"/>
            <a:ext cx="7215238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uk-UA" sz="3200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2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Компетентність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це комплекс знань, умінь і навичок та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сформованої життєвої позиції учня</a:t>
            </a:r>
          </a:p>
          <a:p>
            <a:pPr>
              <a:buNone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Компетентність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– сукупність особистісних рис учня (ставлення, цінності, уміння, знання) обумовлених досвідом його діяльності у соціально і особистісно значимій сфері</a:t>
            </a:r>
          </a:p>
          <a:p>
            <a:pPr>
              <a:buNone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467600" cy="13573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7467600" cy="52864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який спосіб можна формувати</a:t>
            </a: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компетентність і для чого нам це потрібно?</a:t>
            </a:r>
          </a:p>
          <a:p>
            <a:pPr>
              <a:buNone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Формувати в учнів здатність до застосування знань на практиці можна через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Створення умов, за яких навчальний процес буде значимим для учня (Дж. Дьюї)</a:t>
            </a:r>
          </a:p>
          <a:p>
            <a:pPr>
              <a:buFontTx/>
              <a:buChar char="-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Створення умов за яких учень є суб'єктом навчального процесу</a:t>
            </a:r>
          </a:p>
          <a:p>
            <a:pPr>
              <a:buFontTx/>
              <a:buChar char="-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Створення умов коли головним у навчальному процесі є </a:t>
            </a:r>
            <a: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діяльність учнів (практичне навчання) 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 не знання (наукова класифікація), які вони засвоюють</a:t>
            </a:r>
          </a:p>
          <a:p>
            <a:pPr>
              <a:buNone/>
            </a:pPr>
            <a:endParaRPr lang="uk-UA" sz="5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785794"/>
            <a:ext cx="72152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467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7467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Проектна технологія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(метод проектів) – спеціально організована навчально-пізнавальна діяльність учнів, коли вони у співпраці з учителем та іншими учасниками через </a:t>
            </a:r>
            <a:r>
              <a:rPr lang="uk-UA" sz="32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практичне навчання досліджують, конструюють, визначають, обґрунтовують, створюють чи виготовляють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освітній продукт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uk-UA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Освітній продукт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складається з зовнішнього і внутрішнього результату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467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74676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Для того щоб метод проектів не конфліктував з готовими знаннями у змісті навчальної програми необхідно структурувати навчальний матеріал навколо </a:t>
            </a:r>
            <a:r>
              <a:rPr lang="uk-UA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проектної діяльності учня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latin typeface="+mn-lt"/>
              </a:rPr>
              <a:t>Зміни до навчальної програми відбувались у такій послідовності: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b="1" i="1" dirty="0" smtClean="0">
                <a:solidFill>
                  <a:srgbClr val="00B0F0"/>
                </a:solidFill>
              </a:rPr>
              <a:t>Перший крок.</a:t>
            </a:r>
            <a:r>
              <a:rPr lang="uk-UA" dirty="0" smtClean="0">
                <a:solidFill>
                  <a:srgbClr val="00B0F0"/>
                </a:solidFill>
              </a:rPr>
              <a:t> </a:t>
            </a:r>
            <a:r>
              <a:rPr lang="uk-UA" dirty="0" smtClean="0"/>
              <a:t>Зміст програми структуровано навколо учнівського проекту з визначенням кінцевого результату у вигляді </a:t>
            </a:r>
            <a:r>
              <a:rPr lang="uk-UA" b="1" i="1" dirty="0" smtClean="0"/>
              <a:t>«очікувань навчально-пізнавальної діяльності учнів»</a:t>
            </a:r>
            <a:endParaRPr lang="ru-RU" dirty="0" smtClean="0"/>
          </a:p>
          <a:p>
            <a:pPr>
              <a:buNone/>
            </a:pPr>
            <a:r>
              <a:rPr lang="uk-UA" b="1" i="1" dirty="0" smtClean="0">
                <a:solidFill>
                  <a:srgbClr val="00B0F0"/>
                </a:solidFill>
              </a:rPr>
              <a:t>Другий крок.</a:t>
            </a:r>
            <a:r>
              <a:rPr lang="uk-UA" dirty="0" smtClean="0">
                <a:solidFill>
                  <a:srgbClr val="00B0F0"/>
                </a:solidFill>
              </a:rPr>
              <a:t> </a:t>
            </a:r>
            <a:r>
              <a:rPr lang="uk-UA" dirty="0" smtClean="0"/>
              <a:t>Наслідком першого кроку є трансформація  обов'язкової  для вивчення змістової частину навчальної програми —  основні її теоретичні і практичні складові  було  скорочено, систематизовано за класифікацією </a:t>
            </a:r>
            <a:r>
              <a:rPr lang="uk-UA" dirty="0" err="1" smtClean="0"/>
              <a:t>Блума</a:t>
            </a:r>
            <a:r>
              <a:rPr lang="uk-UA" dirty="0" smtClean="0"/>
              <a:t>  і перенесено у частину </a:t>
            </a:r>
            <a:r>
              <a:rPr lang="uk-UA" b="1" i="1" dirty="0" smtClean="0"/>
              <a:t>«очікувань навчально-пізнавальної діяльності учнів»</a:t>
            </a:r>
            <a:r>
              <a:rPr lang="uk-UA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uk-UA" b="1" i="1" dirty="0" smtClean="0">
                <a:solidFill>
                  <a:srgbClr val="00B0F0"/>
                </a:solidFill>
              </a:rPr>
              <a:t>Третій крок.</a:t>
            </a:r>
            <a:r>
              <a:rPr lang="uk-UA" dirty="0" smtClean="0"/>
              <a:t> Опрацьовано і вдосконалено частину програми, яка допомагає учителю організувати проектну діяльність учнів — було укладено перелік об'єктів проектування та можливих технологій, за якими вони можуть виконуватись.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Практичне навчання у змісті цієї програми це: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7467600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Визначення завдань проекту через колективне обговорення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Розв'язання творчих завдань, як-от визначення і обґрунтування форми виробу шляхом інтерактивної взаємодії учасників проекту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Дослідження конструкції виробу через обговорення та аналіз конструктивних особливостей зразків-аналогів , використання методів проектування, пошуку в інформаційних джерелах..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Складання кресленика або ескізу чи технічного рисунку для виготовлення виробу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Розробка послідовності виготовлення виробу через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інфографіку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схеми, розробка технологічних карток тощо</a:t>
            </a:r>
          </a:p>
          <a:p>
            <a:pPr>
              <a:buFontTx/>
              <a:buChar char="-"/>
            </a:pPr>
            <a:r>
              <a:rPr lang="uk-UA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Виготовлення виробу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Презентація проекту тощо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4000" dirty="0">
              <a:solidFill>
                <a:srgbClr val="00B0F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смажень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швимкі</a:t>
            </a:r>
            <a:r>
              <a:rPr lang="ru-RU" dirty="0" smtClean="0"/>
              <a:t> </a:t>
            </a:r>
            <a:r>
              <a:rPr lang="ru-RU" dirty="0" err="1" smtClean="0"/>
              <a:t>яски</a:t>
            </a:r>
            <a:endParaRPr lang="en-US" dirty="0" smtClean="0"/>
          </a:p>
          <a:p>
            <a:pPr>
              <a:buNone/>
            </a:pPr>
            <a:r>
              <a:rPr lang="ru-RU" dirty="0" err="1" smtClean="0"/>
              <a:t>Спіралили</a:t>
            </a:r>
            <a:r>
              <a:rPr lang="ru-RU" dirty="0" smtClean="0"/>
              <a:t> в </a:t>
            </a:r>
            <a:r>
              <a:rPr lang="ru-RU" dirty="0" err="1" smtClean="0"/>
              <a:t>кружві</a:t>
            </a:r>
            <a:r>
              <a:rPr lang="ru-RU" dirty="0" smtClean="0"/>
              <a:t>, 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І </a:t>
            </a:r>
            <a:r>
              <a:rPr lang="ru-RU" dirty="0" err="1" smtClean="0"/>
              <a:t>марамульки</a:t>
            </a:r>
            <a:r>
              <a:rPr lang="ru-RU" dirty="0" smtClean="0"/>
              <a:t> </a:t>
            </a:r>
            <a:r>
              <a:rPr lang="ru-RU" dirty="0" err="1" smtClean="0"/>
              <a:t>йшли</a:t>
            </a:r>
            <a:r>
              <a:rPr lang="ru-RU" dirty="0" smtClean="0"/>
              <a:t> в </a:t>
            </a:r>
            <a:r>
              <a:rPr lang="ru-RU" dirty="0" err="1" smtClean="0"/>
              <a:t>псашки</a:t>
            </a:r>
            <a:r>
              <a:rPr lang="ru-RU" dirty="0" smtClean="0"/>
              <a:t>,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Як </a:t>
            </a:r>
            <a:r>
              <a:rPr lang="ru-RU" dirty="0" err="1" smtClean="0"/>
              <a:t>трулі</a:t>
            </a:r>
            <a:r>
              <a:rPr lang="ru-RU" dirty="0" smtClean="0"/>
              <a:t> </a:t>
            </a:r>
            <a:r>
              <a:rPr lang="ru-RU" dirty="0" err="1" smtClean="0"/>
              <a:t>долові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uk-UA" sz="1800" dirty="0" smtClean="0"/>
              <a:t>(Пролог до поеми </a:t>
            </a:r>
            <a:r>
              <a:rPr lang="uk-UA" sz="1800" dirty="0" err="1" smtClean="0"/>
              <a:t>“Бурмоковт”</a:t>
            </a:r>
            <a:r>
              <a:rPr lang="uk-UA" sz="1800" dirty="0" smtClean="0"/>
              <a:t> з книги  </a:t>
            </a:r>
            <a:r>
              <a:rPr lang="uk-UA" sz="1800" dirty="0" err="1" smtClean="0"/>
              <a:t>Люїса</a:t>
            </a:r>
            <a:r>
              <a:rPr lang="uk-UA" sz="1800" dirty="0" smtClean="0"/>
              <a:t> </a:t>
            </a:r>
            <a:r>
              <a:rPr lang="uk-UA" sz="1800" dirty="0" err="1" smtClean="0"/>
              <a:t>Керрола</a:t>
            </a:r>
            <a:r>
              <a:rPr lang="uk-UA" sz="1800" dirty="0" smtClean="0"/>
              <a:t> </a:t>
            </a:r>
            <a:r>
              <a:rPr lang="uk-UA" sz="1800" dirty="0" err="1" smtClean="0"/>
              <a:t>“Аліса</a:t>
            </a:r>
            <a:r>
              <a:rPr lang="uk-UA" sz="1800" dirty="0" smtClean="0"/>
              <a:t> у </a:t>
            </a:r>
            <a:r>
              <a:rPr lang="uk-UA" sz="1800" dirty="0" err="1" smtClean="0"/>
              <a:t>задзеркаллі”</a:t>
            </a:r>
            <a:r>
              <a:rPr lang="uk-UA" sz="1800" dirty="0" smtClean="0"/>
              <a:t>)</a:t>
            </a:r>
            <a:endParaRPr lang="ru-RU" sz="18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225</TotalTime>
  <Words>552</Words>
  <Application>Microsoft Office PowerPoint</Application>
  <PresentationFormat>Экран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 Технологічна освіта у новій українській школі </vt:lpstr>
      <vt:lpstr>Нова школа</vt:lpstr>
      <vt:lpstr>Новий зміст технологічної освіти, заснований на формуванні компетентностей </vt:lpstr>
      <vt:lpstr> </vt:lpstr>
      <vt:lpstr> </vt:lpstr>
      <vt:lpstr> </vt:lpstr>
      <vt:lpstr>Зміни до навчальної програми відбувались у такій послідовності:</vt:lpstr>
      <vt:lpstr>Практичне навчання у змісті цієї програми це:</vt:lpstr>
      <vt:lpstr>Слайд 9</vt:lpstr>
      <vt:lpstr>Що мене не влаштовує у трудовому навчанні?</vt:lpstr>
      <vt:lpstr>Слайд 11</vt:lpstr>
      <vt:lpstr>Слайд 12</vt:lpstr>
      <vt:lpstr>Дякую за увагу!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Терещук Андрій, завідувач кафедри технологічної освіти Уманського державного педагогічного університету імені Павла Тичини, член робочої групи з розроблення нового держстандарту загальної середньої освіти (“ Нова українська школа ”)</dc:title>
  <dc:creator>Admin</dc:creator>
  <cp:lastModifiedBy>Admin</cp:lastModifiedBy>
  <cp:revision>25</cp:revision>
  <dcterms:created xsi:type="dcterms:W3CDTF">2017-03-14T22:13:49Z</dcterms:created>
  <dcterms:modified xsi:type="dcterms:W3CDTF">2017-04-25T20:31:18Z</dcterms:modified>
</cp:coreProperties>
</file>